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0" r:id="rId5"/>
    <p:sldId id="277" r:id="rId6"/>
    <p:sldId id="276" r:id="rId7"/>
    <p:sldId id="278" r:id="rId8"/>
    <p:sldId id="279"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Hartunian" initials="EH" lastIdx="7" clrIdx="0">
    <p:extLst>
      <p:ext uri="{19B8F6BF-5375-455C-9EA6-DF929625EA0E}">
        <p15:presenceInfo xmlns:p15="http://schemas.microsoft.com/office/powerpoint/2012/main" userId="S::ehartunian@costar.com::44a03e7b-7a0b-48a4-95cc-caef21267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67CB82-2037-4713-9F95-3F83A8E7AB73}" v="5" dt="2026-07-15T20:26:10.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6" d="100"/>
          <a:sy n="146" d="100"/>
        </p:scale>
        <p:origin x="120"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Powers" userId="ecc59613-c139-48b2-a2bc-40ab4e68d72d" providerId="ADAL" clId="{F6960BBB-2A53-466D-8389-94EC18B20011}"/>
    <pc:docChg chg="custSel modSld">
      <pc:chgData name="Caroline Powers" userId="ecc59613-c139-48b2-a2bc-40ab4e68d72d" providerId="ADAL" clId="{F6960BBB-2A53-466D-8389-94EC18B20011}" dt="2026-07-15T20:26:10.448" v="7"/>
      <pc:docMkLst>
        <pc:docMk/>
      </pc:docMkLst>
      <pc:sldChg chg="modSp">
        <pc:chgData name="Caroline Powers" userId="ecc59613-c139-48b2-a2bc-40ab4e68d72d" providerId="ADAL" clId="{F6960BBB-2A53-466D-8389-94EC18B20011}" dt="2026-07-15T20:25:37.872" v="0"/>
        <pc:sldMkLst>
          <pc:docMk/>
          <pc:sldMk cId="1421532038" sldId="260"/>
        </pc:sldMkLst>
        <pc:spChg chg="mod">
          <ac:chgData name="Caroline Powers" userId="ecc59613-c139-48b2-a2bc-40ab4e68d72d" providerId="ADAL" clId="{F6960BBB-2A53-466D-8389-94EC18B20011}" dt="2026-07-15T20:25:37.872" v="0"/>
          <ac:spMkLst>
            <pc:docMk/>
            <pc:sldMk cId="1421532038" sldId="260"/>
            <ac:spMk id="2" creationId="{00000000-0000-0000-0000-000000000000}"/>
          </ac:spMkLst>
        </pc:spChg>
      </pc:sldChg>
      <pc:sldChg chg="modSp">
        <pc:chgData name="Caroline Powers" userId="ecc59613-c139-48b2-a2bc-40ab4e68d72d" providerId="ADAL" clId="{F6960BBB-2A53-466D-8389-94EC18B20011}" dt="2026-07-15T20:26:01.949" v="1" actId="14826"/>
        <pc:sldMkLst>
          <pc:docMk/>
          <pc:sldMk cId="3023788545" sldId="276"/>
        </pc:sldMkLst>
        <pc:spChg chg="mod">
          <ac:chgData name="Caroline Powers" userId="ecc59613-c139-48b2-a2bc-40ab4e68d72d" providerId="ADAL" clId="{F6960BBB-2A53-466D-8389-94EC18B20011}" dt="2026-07-15T20:25:37.872" v="0"/>
          <ac:spMkLst>
            <pc:docMk/>
            <pc:sldMk cId="3023788545" sldId="276"/>
            <ac:spMk id="8" creationId="{6FBADFB9-D3A0-327E-2555-2EE6D90A9C08}"/>
          </ac:spMkLst>
        </pc:spChg>
        <pc:spChg chg="mod">
          <ac:chgData name="Caroline Powers" userId="ecc59613-c139-48b2-a2bc-40ab4e68d72d" providerId="ADAL" clId="{F6960BBB-2A53-466D-8389-94EC18B20011}" dt="2026-07-15T20:25:37.872" v="0"/>
          <ac:spMkLst>
            <pc:docMk/>
            <pc:sldMk cId="3023788545" sldId="276"/>
            <ac:spMk id="9" creationId="{7FFE5A1F-1E07-9B4B-F1DA-CF13B4B8AE9D}"/>
          </ac:spMkLst>
        </pc:spChg>
        <pc:picChg chg="mod">
          <ac:chgData name="Caroline Powers" userId="ecc59613-c139-48b2-a2bc-40ab4e68d72d" providerId="ADAL" clId="{F6960BBB-2A53-466D-8389-94EC18B20011}" dt="2026-07-15T20:26:01.949" v="1" actId="14826"/>
          <ac:picMkLst>
            <pc:docMk/>
            <pc:sldMk cId="3023788545" sldId="276"/>
            <ac:picMk id="6" creationId="{8165D6FA-3880-671A-EA37-D8E341B5509E}"/>
          </ac:picMkLst>
        </pc:picChg>
      </pc:sldChg>
      <pc:sldChg chg="addSp delSp modSp mod">
        <pc:chgData name="Caroline Powers" userId="ecc59613-c139-48b2-a2bc-40ab4e68d72d" providerId="ADAL" clId="{F6960BBB-2A53-466D-8389-94EC18B20011}" dt="2026-07-15T20:26:05.142" v="3"/>
        <pc:sldMkLst>
          <pc:docMk/>
          <pc:sldMk cId="3517294204" sldId="278"/>
        </pc:sldMkLst>
        <pc:spChg chg="mod">
          <ac:chgData name="Caroline Powers" userId="ecc59613-c139-48b2-a2bc-40ab4e68d72d" providerId="ADAL" clId="{F6960BBB-2A53-466D-8389-94EC18B20011}" dt="2026-07-15T20:25:37.872" v="0"/>
          <ac:spMkLst>
            <pc:docMk/>
            <pc:sldMk cId="3517294204" sldId="278"/>
            <ac:spMk id="6" creationId="{9C93EF6B-6446-465C-5228-F863C83DEC8B}"/>
          </ac:spMkLst>
        </pc:spChg>
        <pc:spChg chg="mod">
          <ac:chgData name="Caroline Powers" userId="ecc59613-c139-48b2-a2bc-40ab4e68d72d" providerId="ADAL" clId="{F6960BBB-2A53-466D-8389-94EC18B20011}" dt="2026-07-15T20:25:37.872" v="0"/>
          <ac:spMkLst>
            <pc:docMk/>
            <pc:sldMk cId="3517294204" sldId="278"/>
            <ac:spMk id="7" creationId="{EF463F29-30E5-D53F-0D20-7416ED0B73CA}"/>
          </ac:spMkLst>
        </pc:spChg>
        <pc:picChg chg="add mod">
          <ac:chgData name="Caroline Powers" userId="ecc59613-c139-48b2-a2bc-40ab4e68d72d" providerId="ADAL" clId="{F6960BBB-2A53-466D-8389-94EC18B20011}" dt="2026-07-15T20:26:05.142" v="3"/>
          <ac:picMkLst>
            <pc:docMk/>
            <pc:sldMk cId="3517294204" sldId="278"/>
            <ac:picMk id="5" creationId="{D000714B-F59C-AEC3-010C-E24BBF0865C5}"/>
          </ac:picMkLst>
        </pc:picChg>
        <pc:picChg chg="del">
          <ac:chgData name="Caroline Powers" userId="ecc59613-c139-48b2-a2bc-40ab4e68d72d" providerId="ADAL" clId="{F6960BBB-2A53-466D-8389-94EC18B20011}" dt="2026-07-15T20:26:04.963" v="2" actId="478"/>
          <ac:picMkLst>
            <pc:docMk/>
            <pc:sldMk cId="3517294204" sldId="278"/>
            <ac:picMk id="9" creationId="{962A0829-0E50-3BE6-1295-5D24AF47C724}"/>
          </ac:picMkLst>
        </pc:picChg>
      </pc:sldChg>
      <pc:sldChg chg="addSp delSp modSp mod">
        <pc:chgData name="Caroline Powers" userId="ecc59613-c139-48b2-a2bc-40ab4e68d72d" providerId="ADAL" clId="{F6960BBB-2A53-466D-8389-94EC18B20011}" dt="2026-07-15T20:26:07.801" v="5"/>
        <pc:sldMkLst>
          <pc:docMk/>
          <pc:sldMk cId="2192598160" sldId="279"/>
        </pc:sldMkLst>
        <pc:spChg chg="mod">
          <ac:chgData name="Caroline Powers" userId="ecc59613-c139-48b2-a2bc-40ab4e68d72d" providerId="ADAL" clId="{F6960BBB-2A53-466D-8389-94EC18B20011}" dt="2026-07-15T20:25:37.872" v="0"/>
          <ac:spMkLst>
            <pc:docMk/>
            <pc:sldMk cId="2192598160" sldId="279"/>
            <ac:spMk id="10" creationId="{FB54CBB8-08C7-41AD-7C44-AEA894AC805A}"/>
          </ac:spMkLst>
        </pc:spChg>
        <pc:spChg chg="mod">
          <ac:chgData name="Caroline Powers" userId="ecc59613-c139-48b2-a2bc-40ab4e68d72d" providerId="ADAL" clId="{F6960BBB-2A53-466D-8389-94EC18B20011}" dt="2026-07-15T20:25:37.872" v="0"/>
          <ac:spMkLst>
            <pc:docMk/>
            <pc:sldMk cId="2192598160" sldId="279"/>
            <ac:spMk id="11" creationId="{BC906DE3-5ABA-F555-09BB-1496E9A26DC4}"/>
          </ac:spMkLst>
        </pc:spChg>
        <pc:picChg chg="add mod">
          <ac:chgData name="Caroline Powers" userId="ecc59613-c139-48b2-a2bc-40ab4e68d72d" providerId="ADAL" clId="{F6960BBB-2A53-466D-8389-94EC18B20011}" dt="2026-07-15T20:26:07.801" v="5"/>
          <ac:picMkLst>
            <pc:docMk/>
            <pc:sldMk cId="2192598160" sldId="279"/>
            <ac:picMk id="5" creationId="{A7E955F9-90C1-19BC-ECC3-FC9FBF69F7E6}"/>
          </ac:picMkLst>
        </pc:picChg>
        <pc:picChg chg="del">
          <ac:chgData name="Caroline Powers" userId="ecc59613-c139-48b2-a2bc-40ab4e68d72d" providerId="ADAL" clId="{F6960BBB-2A53-466D-8389-94EC18B20011}" dt="2026-07-15T20:26:07.668" v="4" actId="478"/>
          <ac:picMkLst>
            <pc:docMk/>
            <pc:sldMk cId="2192598160" sldId="279"/>
            <ac:picMk id="7" creationId="{05BC7F8B-B1D0-7BBD-AF2D-598A56A9EDF1}"/>
          </ac:picMkLst>
        </pc:picChg>
      </pc:sldChg>
      <pc:sldChg chg="addSp delSp modSp mod">
        <pc:chgData name="Caroline Powers" userId="ecc59613-c139-48b2-a2bc-40ab4e68d72d" providerId="ADAL" clId="{F6960BBB-2A53-466D-8389-94EC18B20011}" dt="2026-07-15T20:26:10.448" v="7"/>
        <pc:sldMkLst>
          <pc:docMk/>
          <pc:sldMk cId="474949766" sldId="280"/>
        </pc:sldMkLst>
        <pc:spChg chg="mod">
          <ac:chgData name="Caroline Powers" userId="ecc59613-c139-48b2-a2bc-40ab4e68d72d" providerId="ADAL" clId="{F6960BBB-2A53-466D-8389-94EC18B20011}" dt="2026-07-15T20:25:37.872" v="0"/>
          <ac:spMkLst>
            <pc:docMk/>
            <pc:sldMk cId="474949766" sldId="280"/>
            <ac:spMk id="6" creationId="{399B75CE-0C95-3E43-C3B3-D38E710633FE}"/>
          </ac:spMkLst>
        </pc:spChg>
        <pc:spChg chg="mod">
          <ac:chgData name="Caroline Powers" userId="ecc59613-c139-48b2-a2bc-40ab4e68d72d" providerId="ADAL" clId="{F6960BBB-2A53-466D-8389-94EC18B20011}" dt="2026-07-15T20:25:37.872" v="0"/>
          <ac:spMkLst>
            <pc:docMk/>
            <pc:sldMk cId="474949766" sldId="280"/>
            <ac:spMk id="7" creationId="{FDD74F48-555A-54D6-BD65-3BE0E1A228AA}"/>
          </ac:spMkLst>
        </pc:spChg>
        <pc:picChg chg="add mod">
          <ac:chgData name="Caroline Powers" userId="ecc59613-c139-48b2-a2bc-40ab4e68d72d" providerId="ADAL" clId="{F6960BBB-2A53-466D-8389-94EC18B20011}" dt="2026-07-15T20:26:10.448" v="7"/>
          <ac:picMkLst>
            <pc:docMk/>
            <pc:sldMk cId="474949766" sldId="280"/>
            <ac:picMk id="5" creationId="{12D78AC9-80D8-81E3-80C2-5890BAC979EF}"/>
          </ac:picMkLst>
        </pc:picChg>
        <pc:picChg chg="del">
          <ac:chgData name="Caroline Powers" userId="ecc59613-c139-48b2-a2bc-40ab4e68d72d" providerId="ADAL" clId="{F6960BBB-2A53-466D-8389-94EC18B20011}" dt="2026-07-15T20:26:10.340" v="6" actId="478"/>
          <ac:picMkLst>
            <pc:docMk/>
            <pc:sldMk cId="474949766" sldId="280"/>
            <ac:picMk id="9" creationId="{3CF163A3-65D1-167C-00A6-79ABE012BD1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A56E6-7017-4DB6-A743-DA56B1300F7D}" type="datetimeFigureOut">
              <a:rPr lang="en-US" smtClean="0"/>
              <a:t>7/15/2026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2F30-9190-4697-96D7-10C5C9ABE5FA}" type="slidenum">
              <a:rPr lang="en-US" smtClean="0"/>
              <a:t>‹#›</a:t>
            </a:fld>
            <a:endParaRPr lang="en-US"/>
          </a:p>
        </p:txBody>
      </p:sp>
    </p:spTree>
    <p:extLst>
      <p:ext uri="{BB962C8B-B14F-4D97-AF65-F5344CB8AC3E}">
        <p14:creationId xmlns:p14="http://schemas.microsoft.com/office/powerpoint/2010/main" val="417559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B8E219-DB35-C74C-9095-F2D960E5F426}"/>
              </a:ext>
            </a:extLst>
          </p:cNvPr>
          <p:cNvSpPr>
            <a:spLocks noGrp="1"/>
          </p:cNvSpPr>
          <p:nvPr>
            <p:ph type="pic" sz="quarter" idx="10"/>
          </p:nvPr>
        </p:nvSpPr>
        <p:spPr>
          <a:xfrm>
            <a:off x="9801186"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txBody>
          <a:bodyPr wrap="square">
            <a:noAutofit/>
          </a:bodyPr>
          <a:lstStyle/>
          <a:p>
            <a:endParaRPr lang="en-US"/>
          </a:p>
        </p:txBody>
      </p:sp>
      <p:sp>
        <p:nvSpPr>
          <p:cNvPr id="17" name="Text Placeholder 19">
            <a:extLst>
              <a:ext uri="{FF2B5EF4-FFF2-40B4-BE49-F238E27FC236}">
                <a16:creationId xmlns:a16="http://schemas.microsoft.com/office/drawing/2014/main" id="{8FCE4A83-EF32-D94D-A4E2-9D1193AF268A}"/>
              </a:ext>
            </a:extLst>
          </p:cNvPr>
          <p:cNvSpPr>
            <a:spLocks noGrp="1"/>
          </p:cNvSpPr>
          <p:nvPr>
            <p:ph type="body" sz="quarter" idx="11" hasCustomPrompt="1"/>
          </p:nvPr>
        </p:nvSpPr>
        <p:spPr>
          <a:xfrm>
            <a:off x="380589" y="494950"/>
            <a:ext cx="10258336" cy="566518"/>
          </a:xfrm>
          <a:prstGeom prst="rect">
            <a:avLst/>
          </a:prstGeom>
        </p:spPr>
        <p:txBody>
          <a:bodyPr/>
          <a:lstStyle>
            <a:lvl1pPr marL="0" indent="0" algn="l">
              <a:buNone/>
              <a:defRPr sz="36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8" name="Content Placeholder 23">
            <a:extLst>
              <a:ext uri="{FF2B5EF4-FFF2-40B4-BE49-F238E27FC236}">
                <a16:creationId xmlns:a16="http://schemas.microsoft.com/office/drawing/2014/main" id="{4964F04D-440C-504D-AEAE-9D0F48841C33}"/>
              </a:ext>
            </a:extLst>
          </p:cNvPr>
          <p:cNvSpPr>
            <a:spLocks noGrp="1"/>
          </p:cNvSpPr>
          <p:nvPr>
            <p:ph sz="quarter" idx="12"/>
          </p:nvPr>
        </p:nvSpPr>
        <p:spPr>
          <a:xfrm>
            <a:off x="380589" y="1285742"/>
            <a:ext cx="9226398" cy="5004221"/>
          </a:xfrm>
          <a:prstGeom prst="rect">
            <a:avLst/>
          </a:prstGeom>
        </p:spPr>
        <p:txBody>
          <a:bodyPr/>
          <a:lstStyle>
            <a:lvl1pPr algn="l">
              <a:defRPr sz="18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19A37064-8EA0-5148-B70B-0A4D29885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41383"/>
            <a:ext cx="2335160" cy="816618"/>
          </a:xfrm>
          <a:prstGeom prst="rect">
            <a:avLst/>
          </a:prstGeom>
        </p:spPr>
      </p:pic>
      <p:sp>
        <p:nvSpPr>
          <p:cNvPr id="22" name="Rectangle 21">
            <a:extLst>
              <a:ext uri="{FF2B5EF4-FFF2-40B4-BE49-F238E27FC236}">
                <a16:creationId xmlns:a16="http://schemas.microsoft.com/office/drawing/2014/main" id="{DA77F127-F2C0-6347-99A0-9F6514C25E9A}"/>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7/15/2026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3007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7/15/2026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9344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7/15/2026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829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mp; Imag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274F3C-975F-BB2A-BB82-DBC938E457AA}"/>
              </a:ext>
            </a:extLst>
          </p:cNvPr>
          <p:cNvSpPr>
            <a:spLocks noGrp="1"/>
          </p:cNvSpPr>
          <p:nvPr>
            <p:ph type="title"/>
          </p:nvPr>
        </p:nvSpPr>
        <p:spPr>
          <a:xfrm>
            <a:off x="704192" y="320675"/>
            <a:ext cx="10783617" cy="633413"/>
          </a:xfrm>
          <a:prstGeom prst="rect">
            <a:avLst/>
          </a:prstGeom>
        </p:spPr>
        <p:txBody>
          <a:bodyPr vert="horz" lIns="91440" tIns="45720" rIns="91440" bIns="45720" rtlCol="0" anchor="t">
            <a:normAutofit/>
          </a:bodyPr>
          <a:lstStyle>
            <a:lvl1pPr algn="ctr">
              <a:defRPr lang="en-US" b="1" i="0"/>
            </a:lvl1pPr>
          </a:lstStyle>
          <a:p>
            <a:pPr lvl="0" algn="ctr"/>
            <a:r>
              <a:rPr lang="en-US"/>
              <a:t>Click to edit Master title style</a:t>
            </a:r>
          </a:p>
        </p:txBody>
      </p:sp>
      <p:sp>
        <p:nvSpPr>
          <p:cNvPr id="3" name="Picture Placeholder 11">
            <a:extLst>
              <a:ext uri="{FF2B5EF4-FFF2-40B4-BE49-F238E27FC236}">
                <a16:creationId xmlns:a16="http://schemas.microsoft.com/office/drawing/2014/main" id="{144DBFE9-D4A5-AB90-738D-08AF14E05CCD}"/>
              </a:ext>
            </a:extLst>
          </p:cNvPr>
          <p:cNvSpPr>
            <a:spLocks noGrp="1"/>
          </p:cNvSpPr>
          <p:nvPr>
            <p:ph type="pic" sz="quarter" idx="10"/>
          </p:nvPr>
        </p:nvSpPr>
        <p:spPr>
          <a:xfrm>
            <a:off x="6438903" y="1250461"/>
            <a:ext cx="5048904" cy="4997939"/>
          </a:xfrm>
          <a:prstGeom prst="roundRect">
            <a:avLst>
              <a:gd name="adj" fmla="val 2922"/>
            </a:avLst>
          </a:prstGeom>
        </p:spPr>
        <p:txBody>
          <a:bodyPr/>
          <a:lstStyle/>
          <a:p>
            <a:r>
              <a:rPr lang="en-US"/>
              <a:t>Click icon to add picture</a:t>
            </a:r>
          </a:p>
        </p:txBody>
      </p:sp>
      <p:sp>
        <p:nvSpPr>
          <p:cNvPr id="4" name="Text Placeholder 2">
            <a:extLst>
              <a:ext uri="{FF2B5EF4-FFF2-40B4-BE49-F238E27FC236}">
                <a16:creationId xmlns:a16="http://schemas.microsoft.com/office/drawing/2014/main" id="{FB2E835D-CF93-AA69-C42C-2DD581CB03C7}"/>
              </a:ext>
            </a:extLst>
          </p:cNvPr>
          <p:cNvSpPr>
            <a:spLocks noGrp="1"/>
          </p:cNvSpPr>
          <p:nvPr>
            <p:ph idx="1"/>
          </p:nvPr>
        </p:nvSpPr>
        <p:spPr>
          <a:xfrm>
            <a:off x="704194" y="1250463"/>
            <a:ext cx="5048906" cy="4997938"/>
          </a:xfrm>
          <a:prstGeom prst="rect">
            <a:avLst/>
          </a:prstGeom>
        </p:spPr>
        <p:txBody>
          <a:bodyPr vert="horz" lIns="91440" tIns="45720" rIns="91440" bIns="45720" rtlCol="0">
            <a:normAutofit/>
          </a:bodyPr>
          <a:lstStyle>
            <a:lvl1pPr>
              <a:spcAft>
                <a:spcPts val="1000"/>
              </a:spcAft>
              <a:buNone/>
              <a:defRPr sz="2400"/>
            </a:lvl1pPr>
            <a:lvl2pPr>
              <a:spcAft>
                <a:spcPts val="1000"/>
              </a:spcAft>
              <a:buNone/>
              <a:defRPr sz="2400"/>
            </a:lvl2pPr>
            <a:lvl3pPr>
              <a:spcAft>
                <a:spcPts val="1000"/>
              </a:spcAft>
              <a:buNone/>
              <a:defRPr sz="2000"/>
            </a:lvl3pPr>
            <a:lvl4pPr>
              <a:spcAft>
                <a:spcPts val="1000"/>
              </a:spcAft>
              <a:buNone/>
              <a:defRPr sz="1600"/>
            </a:lvl4pPr>
            <a:lvl5pPr>
              <a:spcAft>
                <a:spcPts val="1000"/>
              </a:spcAft>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9453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20687-8115-452C-80FD-5DF5FE44A69D}" type="datetimeFigureOut">
              <a:rPr lang="en-US" smtClean="0"/>
              <a:t>7/15/2026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42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7/15/2026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47074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20687-8115-452C-80FD-5DF5FE44A69D}" type="datetimeFigureOut">
              <a:rPr lang="en-US" smtClean="0"/>
              <a:t>7/15/2026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75553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20687-8115-452C-80FD-5DF5FE44A69D}" type="datetimeFigureOut">
              <a:rPr lang="en-US" smtClean="0"/>
              <a:t>7/15/2026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6307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20687-8115-452C-80FD-5DF5FE44A69D}" type="datetimeFigureOut">
              <a:rPr lang="en-US" smtClean="0"/>
              <a:t>7/15/2026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0474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20687-8115-452C-80FD-5DF5FE44A69D}" type="datetimeFigureOut">
              <a:rPr lang="en-US" smtClean="0"/>
              <a:t>7/15/2026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73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0687-8115-452C-80FD-5DF5FE44A69D}" type="datetimeFigureOut">
              <a:rPr lang="en-US" smtClean="0"/>
              <a:t>7/15/2026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645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7/15/2026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11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0687-8115-452C-80FD-5DF5FE44A69D}" type="datetimeFigureOut">
              <a:rPr lang="en-US" smtClean="0"/>
              <a:t>7/15/2026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FB1B-81AC-472F-8B66-CA4DF24582AD}" type="slidenum">
              <a:rPr lang="en-US" smtClean="0"/>
              <a:t>‹#›</a:t>
            </a:fld>
            <a:endParaRPr lang="en-US"/>
          </a:p>
        </p:txBody>
      </p:sp>
    </p:spTree>
    <p:extLst>
      <p:ext uri="{BB962C8B-B14F-4D97-AF65-F5344CB8AC3E}">
        <p14:creationId xmlns:p14="http://schemas.microsoft.com/office/powerpoint/2010/main" val="1844114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costarpowerbrokers.com/quarterly-deals-winners" TargetMode="External"/><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s://www.costarpowerbrokers.com/quarterly-deals-winn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s://www.costarpowerbrokers.com/quarterly-deals-winne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hyperlink" Target="https://www.costarpowerbrokers.com/quarterly-deals-winn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609598" y="2235348"/>
            <a:ext cx="5805055" cy="3098654"/>
          </a:xfrm>
        </p:spPr>
        <p:txBody>
          <a:bodyPr vert="horz" lIns="91440" tIns="45720" rIns="91440" bIns="0" rtlCol="0" anchor="t">
            <a:normAutofit/>
          </a:bodyPr>
          <a:lstStyle/>
          <a:p>
            <a:pPr marL="0" indent="0">
              <a:buNone/>
            </a:pPr>
            <a:r>
              <a:rPr lang="en-US" sz="4000" b="1" dirty="0">
                <a:solidFill>
                  <a:schemeClr val="bg1"/>
                </a:solidFill>
                <a:latin typeface="Avenir Next LT Pro"/>
                <a:cs typeface="Arial"/>
              </a:rPr>
              <a:t>Power Broker </a:t>
            </a:r>
            <a:br>
              <a:rPr lang="en-US" sz="4000" b="1" dirty="0">
                <a:latin typeface="Avenir Next LT Pro" panose="020B0504020202020204" pitchFamily="34" charset="77"/>
                <a:cs typeface="Arial"/>
              </a:rPr>
            </a:br>
            <a:r>
              <a:rPr lang="en-US" sz="4000" b="1" dirty="0">
                <a:solidFill>
                  <a:schemeClr val="bg1"/>
                </a:solidFill>
                <a:latin typeface="Avenir Next LT Pro"/>
                <a:cs typeface="Arial"/>
              </a:rPr>
              <a:t>Quarterly Deals </a:t>
            </a:r>
            <a:br>
              <a:rPr lang="en-US" b="1" dirty="0">
                <a:latin typeface="Avenir Next LT Pro" panose="020B0504020202020204" pitchFamily="34" charset="77"/>
                <a:cs typeface="Arial"/>
              </a:rPr>
            </a:br>
            <a:br>
              <a:rPr lang="en-US" b="1" dirty="0">
                <a:latin typeface="Avenir Next LT Pro" panose="020B0504020202020204" pitchFamily="34" charset="77"/>
                <a:cs typeface="Arial"/>
              </a:rPr>
            </a:br>
            <a:r>
              <a:rPr lang="en-US" dirty="0">
                <a:solidFill>
                  <a:schemeClr val="bg1"/>
                </a:solidFill>
                <a:latin typeface="Avenir Next LT Pro"/>
                <a:cs typeface="Arial"/>
              </a:rPr>
              <a:t>Winners Social Media Toolkit</a:t>
            </a:r>
            <a:br>
              <a:rPr lang="en-US" b="1" dirty="0">
                <a:latin typeface="Avenir Next LT Pro" panose="020B0504020202020204" pitchFamily="34" charset="77"/>
                <a:cs typeface="Arial"/>
              </a:rPr>
            </a:br>
            <a:endParaRPr lang="en-US" sz="2200" b="1" dirty="0">
              <a:solidFill>
                <a:schemeClr val="bg1"/>
              </a:solidFill>
              <a:latin typeface="Avenir Next LT Pro" panose="020B0504020202020204" pitchFamily="34" charset="77"/>
              <a:cs typeface="Arial"/>
            </a:endParaRPr>
          </a:p>
          <a:p>
            <a:pPr marL="0" indent="0">
              <a:buNone/>
            </a:pPr>
            <a:r>
              <a:rPr lang="en-US" sz="3200" b="1" dirty="0">
                <a:solidFill>
                  <a:schemeClr val="bg1"/>
                </a:solidFill>
                <a:latin typeface="Avenir Next LT Pro"/>
                <a:cs typeface="Arial"/>
              </a:rPr>
              <a:t>Q2 2026</a:t>
            </a:r>
          </a:p>
        </p:txBody>
      </p:sp>
      <p:pic>
        <p:nvPicPr>
          <p:cNvPr id="5" name="Picture 4" descr="A black and white logo&#10;&#10;AI-generated content may be incorrect.">
            <a:extLst>
              <a:ext uri="{FF2B5EF4-FFF2-40B4-BE49-F238E27FC236}">
                <a16:creationId xmlns:a16="http://schemas.microsoft.com/office/drawing/2014/main" id="{51EF585B-7E06-F97A-66E2-FCA400BB9F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873" y="493331"/>
            <a:ext cx="2854037" cy="1076995"/>
          </a:xfrm>
          <a:prstGeom prst="rect">
            <a:avLst/>
          </a:prstGeom>
        </p:spPr>
      </p:pic>
      <p:sp>
        <p:nvSpPr>
          <p:cNvPr id="7" name="Text Placeholder 1">
            <a:extLst>
              <a:ext uri="{FF2B5EF4-FFF2-40B4-BE49-F238E27FC236}">
                <a16:creationId xmlns:a16="http://schemas.microsoft.com/office/drawing/2014/main" id="{4E725D12-9741-5F08-47AD-0209B3BFBB6A}"/>
              </a:ext>
            </a:extLst>
          </p:cNvPr>
          <p:cNvSpPr txBox="1">
            <a:spLocks/>
          </p:cNvSpPr>
          <p:nvPr>
            <p:custDataLst>
              <p:tags r:id="rId1"/>
            </p:custDataLst>
          </p:nvPr>
        </p:nvSpPr>
        <p:spPr>
          <a:xfrm>
            <a:off x="605246" y="5952712"/>
            <a:ext cx="5287554" cy="510132"/>
          </a:xfrm>
          <a:prstGeom prst="rect">
            <a:avLst/>
          </a:prstGeom>
        </p:spPr>
        <p:txBody>
          <a:bodyPr vert="horz" lIns="91440" tIns="45720" rIns="91440" bIns="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sz="1500" err="1">
                <a:solidFill>
                  <a:schemeClr val="bg1"/>
                </a:solidFill>
                <a:latin typeface="Avenir Next LT Pro" panose="020B0504020202020204" pitchFamily="34" charset="77"/>
                <a:cs typeface="Arial"/>
              </a:rPr>
              <a:t>CoStarPowerBrokers.com</a:t>
            </a:r>
            <a:endParaRPr lang="en-US" sz="1500">
              <a:solidFill>
                <a:schemeClr val="bg1"/>
              </a:solidFill>
              <a:latin typeface="Avenir Next LT Pro" panose="020B0504020202020204" pitchFamily="34" charset="77"/>
              <a:cs typeface="Arial"/>
            </a:endParaRPr>
          </a:p>
        </p:txBody>
      </p:sp>
    </p:spTree>
    <p:extLst>
      <p:ext uri="{BB962C8B-B14F-4D97-AF65-F5344CB8AC3E}">
        <p14:creationId xmlns:p14="http://schemas.microsoft.com/office/powerpoint/2010/main" val="142153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7F078-D538-659F-C08E-D8AB9E6757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E38F5C-5D14-392F-7122-F5D8A88DEFDB}"/>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How to use this toolkit</a:t>
            </a:r>
          </a:p>
        </p:txBody>
      </p:sp>
      <p:sp>
        <p:nvSpPr>
          <p:cNvPr id="6" name="Content Placeholder 2">
            <a:extLst>
              <a:ext uri="{FF2B5EF4-FFF2-40B4-BE49-F238E27FC236}">
                <a16:creationId xmlns:a16="http://schemas.microsoft.com/office/drawing/2014/main" id="{CE64B8B9-1378-D4BC-DD2C-74847E9C0084}"/>
              </a:ext>
            </a:extLst>
          </p:cNvPr>
          <p:cNvSpPr txBox="1">
            <a:spLocks/>
          </p:cNvSpPr>
          <p:nvPr/>
        </p:nvSpPr>
        <p:spPr>
          <a:xfrm>
            <a:off x="1938336" y="1138653"/>
            <a:ext cx="8315328" cy="489683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a:latin typeface="Avenir Next LT Pro" panose="020B0504020202020204" pitchFamily="34" charset="0"/>
              </a:rPr>
              <a:t>Congratulations on entering the premier group of winners that CoStar applauds for their exceptional accomplishments and hard work. This social media toolkit will help you celebrate your success on your own personal or company’s social media channels and connect with other industry leaders.</a:t>
            </a:r>
          </a:p>
        </p:txBody>
      </p:sp>
      <p:pic>
        <p:nvPicPr>
          <p:cNvPr id="2" name="Picture 1">
            <a:extLst>
              <a:ext uri="{FF2B5EF4-FFF2-40B4-BE49-F238E27FC236}">
                <a16:creationId xmlns:a16="http://schemas.microsoft.com/office/drawing/2014/main" id="{F972768B-BC67-CAB4-4F9E-E0259D1925BA}"/>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2E3220F6-B352-0099-1489-F407DA2DE02E}"/>
              </a:ext>
            </a:extLst>
          </p:cNvPr>
          <p:cNvPicPr>
            <a:picLocks noChangeAspect="1"/>
          </p:cNvPicPr>
          <p:nvPr/>
        </p:nvPicPr>
        <p:blipFill>
          <a:blip r:embed="rId3"/>
          <a:srcRect/>
          <a:stretch/>
        </p:blipFill>
        <p:spPr>
          <a:xfrm>
            <a:off x="10513433" y="6505361"/>
            <a:ext cx="1331828" cy="228600"/>
          </a:xfrm>
          <a:prstGeom prst="rect">
            <a:avLst/>
          </a:prstGeom>
        </p:spPr>
      </p:pic>
    </p:spTree>
    <p:extLst>
      <p:ext uri="{BB962C8B-B14F-4D97-AF65-F5344CB8AC3E}">
        <p14:creationId xmlns:p14="http://schemas.microsoft.com/office/powerpoint/2010/main" val="3151317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7F078-D538-659F-C08E-D8AB9E67575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FE38F5C-5D14-392F-7122-F5D8A88DEFDB}"/>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United States Winners</a:t>
            </a:r>
          </a:p>
        </p:txBody>
      </p:sp>
      <p:sp>
        <p:nvSpPr>
          <p:cNvPr id="8" name="Content Placeholder 2">
            <a:extLst>
              <a:ext uri="{FF2B5EF4-FFF2-40B4-BE49-F238E27FC236}">
                <a16:creationId xmlns:a16="http://schemas.microsoft.com/office/drawing/2014/main" id="{6FBADFB9-D3A0-327E-2555-2EE6D90A9C08}"/>
              </a:ext>
            </a:extLst>
          </p:cNvPr>
          <p:cNvSpPr txBox="1">
            <a:spLocks/>
          </p:cNvSpPr>
          <p:nvPr/>
        </p:nvSpPr>
        <p:spPr>
          <a:xfrm>
            <a:off x="435168" y="1309883"/>
            <a:ext cx="3789406" cy="5117260"/>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Avenir Next LT Pro" panose="020B0504020202020204" pitchFamily="34" charset="0"/>
              </a:rPr>
              <a:t>Individual LinkedIn</a:t>
            </a:r>
            <a:br>
              <a:rPr lang="en-US" sz="1400" b="1" dirty="0">
                <a:solidFill>
                  <a:srgbClr val="0070C0"/>
                </a:solidFill>
                <a:latin typeface="Avenir Next LT Pro" panose="020B0504020202020204" pitchFamily="34" charset="0"/>
              </a:rPr>
            </a:br>
            <a:endParaRPr lang="en-US" sz="1400" b="1" dirty="0">
              <a:solidFill>
                <a:srgbClr val="0070C0"/>
              </a:solidFill>
              <a:latin typeface="Avenir Next LT Pro" panose="020B0504020202020204" pitchFamily="34" charset="0"/>
            </a:endParaRPr>
          </a:p>
          <a:p>
            <a:pPr marL="0" indent="0">
              <a:lnSpc>
                <a:spcPct val="100000"/>
              </a:lnSpc>
              <a:spcBef>
                <a:spcPts val="0"/>
              </a:spcBef>
              <a:buNone/>
            </a:pPr>
            <a:r>
              <a:rPr lang="en-US" sz="1200" b="1" dirty="0">
                <a:solidFill>
                  <a:srgbClr val="0070C0"/>
                </a:solidFill>
                <a:latin typeface="Avenir Next LT Pro" panose="020B0504020202020204" pitchFamily="34" charset="0"/>
              </a:rPr>
              <a:t>General:</a:t>
            </a:r>
          </a:p>
          <a:p>
            <a:pPr marL="0" lvl="0" indent="0">
              <a:lnSpc>
                <a:spcPct val="100000"/>
              </a:lnSpc>
              <a:spcBef>
                <a:spcPts val="0"/>
              </a:spcBef>
              <a:buNone/>
            </a:pPr>
            <a:r>
              <a:rPr lang="en-US" sz="1100" dirty="0">
                <a:latin typeface="Avenir Next LT Pro" panose="020B0504020202020204" pitchFamily="34" charset="0"/>
              </a:rPr>
              <a:t>I am honored to be recognized by @CoStar</a:t>
            </a:r>
            <a:br>
              <a:rPr lang="en-US" sz="1100" dirty="0">
                <a:latin typeface="Avenir Next LT Pro" panose="020B0504020202020204" pitchFamily="34" charset="0"/>
              </a:rPr>
            </a:br>
            <a:r>
              <a:rPr lang="en-US" sz="1100" dirty="0">
                <a:latin typeface="Avenir Next LT Pro" panose="020B0504020202020204" pitchFamily="34" charset="0"/>
              </a:rPr>
              <a:t>as a 2026 #CoStarPowerBroker Quarterly Deals winner for closing a top #CRE transaction in Q2!</a:t>
            </a:r>
            <a:br>
              <a:rPr lang="en-US" sz="1100" dirty="0">
                <a:latin typeface="Avenir Next LT Pro" panose="020B0504020202020204" pitchFamily="34" charset="0"/>
              </a:rPr>
            </a:br>
            <a:endParaRPr lang="en-US" sz="1100" dirty="0">
              <a:latin typeface="Avenir Next LT Pro" panose="020B0504020202020204" pitchFamily="34" charset="0"/>
            </a:endParaRPr>
          </a:p>
          <a:p>
            <a:pPr marL="0" indent="0">
              <a:lnSpc>
                <a:spcPct val="100000"/>
              </a:lnSpc>
              <a:spcBef>
                <a:spcPts val="0"/>
              </a:spcBef>
              <a:buNone/>
            </a:pPr>
            <a:r>
              <a:rPr lang="en-US" sz="1100" dirty="0">
                <a:latin typeface="Avenir Next LT Pro" panose="020B0504020202020204" pitchFamily="34" charset="0"/>
              </a:rPr>
              <a:t>Learn more: </a:t>
            </a:r>
            <a:br>
              <a:rPr lang="en-US" sz="1100" dirty="0">
                <a:latin typeface="Avenir Next LT Pro" panose="020B0504020202020204" pitchFamily="34" charset="0"/>
              </a:rPr>
            </a:br>
            <a:r>
              <a:rPr lang="en-US" sz="1100" u="sng" dirty="0">
                <a:latin typeface="Avenir Next LT Pro" panose="020B0504020202020204" pitchFamily="34" charset="0"/>
                <a:hlinkClick r:id="rId2"/>
              </a:rPr>
              <a:t>costarpowerbrokers.com/quarterly-deals-winners</a:t>
            </a:r>
            <a:endParaRPr lang="en-US" sz="1100" dirty="0">
              <a:latin typeface="Avenir Next LT Pro" panose="020B0504020202020204" pitchFamily="34" charset="0"/>
            </a:endParaRPr>
          </a:p>
          <a:p>
            <a:pPr marL="0" lvl="0" indent="0">
              <a:lnSpc>
                <a:spcPct val="100000"/>
              </a:lnSpc>
              <a:spcBef>
                <a:spcPts val="0"/>
              </a:spcBef>
              <a:buNone/>
            </a:pPr>
            <a:endParaRPr lang="en-US" sz="1100" dirty="0">
              <a:latin typeface="Avenir Next LT Pro" panose="020B0504020202020204" pitchFamily="34" charset="0"/>
            </a:endParaRPr>
          </a:p>
          <a:p>
            <a:pPr marL="0" lvl="0" indent="0">
              <a:lnSpc>
                <a:spcPct val="100000"/>
              </a:lnSpc>
              <a:spcBef>
                <a:spcPts val="0"/>
              </a:spcBef>
              <a:buNone/>
            </a:pPr>
            <a:r>
              <a:rPr lang="en-US" sz="1100" dirty="0">
                <a:latin typeface="Avenir Next LT Pro" panose="020B0504020202020204" pitchFamily="34" charset="0"/>
              </a:rPr>
              <a:t>-------------------------------------------------------</a:t>
            </a:r>
            <a:br>
              <a:rPr lang="en-US" sz="1100" dirty="0">
                <a:latin typeface="Avenir Next LT Pro" panose="020B0504020202020204" pitchFamily="34" charset="0"/>
              </a:rPr>
            </a:br>
            <a:endParaRPr lang="en-US" sz="1100" dirty="0">
              <a:latin typeface="Avenir Next LT Pro" panose="020B0504020202020204" pitchFamily="34" charset="0"/>
            </a:endParaRPr>
          </a:p>
          <a:p>
            <a:pPr marL="0" lvl="0" indent="0">
              <a:lnSpc>
                <a:spcPct val="100000"/>
              </a:lnSpc>
              <a:spcBef>
                <a:spcPts val="0"/>
              </a:spcBef>
              <a:buNone/>
            </a:pPr>
            <a:r>
              <a:rPr lang="en-US" sz="1200" b="1" dirty="0">
                <a:solidFill>
                  <a:srgbClr val="0070C0"/>
                </a:solidFill>
                <a:latin typeface="Avenir Next LT Pro" panose="020B0504020202020204" pitchFamily="34" charset="0"/>
              </a:rPr>
              <a:t>Sale Specific:</a:t>
            </a:r>
          </a:p>
          <a:p>
            <a:pPr marL="0" lvl="0" indent="0">
              <a:lnSpc>
                <a:spcPct val="100000"/>
              </a:lnSpc>
              <a:spcBef>
                <a:spcPts val="0"/>
              </a:spcBef>
              <a:buNone/>
            </a:pPr>
            <a:r>
              <a:rPr lang="en-US" sz="1100" dirty="0">
                <a:latin typeface="Avenir Next LT Pro" panose="020B0504020202020204" pitchFamily="34" charset="0"/>
              </a:rPr>
              <a:t>I am honored to be recognized by @CoStar as a 2026 #CoStarPowerBroker Quarterly Deals winner for closing (BUILDING NAME or ADDRESS) for (OWNER NAME) in Q2! Congratulations to (OWNER NAME)!</a:t>
            </a:r>
          </a:p>
          <a:p>
            <a:pPr marL="0" lvl="0" indent="0">
              <a:lnSpc>
                <a:spcPct val="100000"/>
              </a:lnSpc>
              <a:spcBef>
                <a:spcPts val="0"/>
              </a:spcBef>
              <a:buNone/>
            </a:pPr>
            <a:endParaRPr lang="en-US" sz="1100" dirty="0">
              <a:solidFill>
                <a:srgbClr val="0070C0"/>
              </a:solidFill>
              <a:latin typeface="Avenir Next LT Pro" panose="020B0504020202020204" pitchFamily="34" charset="0"/>
            </a:endParaRPr>
          </a:p>
          <a:p>
            <a:pPr marL="0" lvl="0" indent="0">
              <a:lnSpc>
                <a:spcPct val="100000"/>
              </a:lnSpc>
              <a:spcBef>
                <a:spcPts val="0"/>
              </a:spcBef>
              <a:buNone/>
            </a:pPr>
            <a:r>
              <a:rPr lang="en-US" sz="1200" b="1" dirty="0">
                <a:solidFill>
                  <a:srgbClr val="0070C0"/>
                </a:solidFill>
                <a:latin typeface="Avenir Next LT Pro" panose="020B0504020202020204" pitchFamily="34" charset="0"/>
              </a:rPr>
              <a:t>Landlord Specific:</a:t>
            </a:r>
          </a:p>
          <a:p>
            <a:pPr marL="0" lvl="0" indent="0">
              <a:lnSpc>
                <a:spcPct val="100000"/>
              </a:lnSpc>
              <a:spcBef>
                <a:spcPts val="0"/>
              </a:spcBef>
              <a:buNone/>
            </a:pPr>
            <a:r>
              <a:rPr lang="en-US" sz="1100" dirty="0">
                <a:latin typeface="Avenir Next LT Pro" panose="020B0504020202020204" pitchFamily="34" charset="0"/>
              </a:rPr>
              <a:t>I am honored to be recognized by @CoStar as a 2026 #CoStarPowerBroker Quarterly Deals winner for the leasing to (TENANT NAME) on behalf of (OWNER NAME) at (BUILDING NAME or ADDRESS) in Q2!</a:t>
            </a:r>
          </a:p>
          <a:p>
            <a:pPr marL="0" lvl="0" indent="0">
              <a:lnSpc>
                <a:spcPct val="100000"/>
              </a:lnSpc>
              <a:spcBef>
                <a:spcPts val="0"/>
              </a:spcBef>
              <a:buNone/>
            </a:pPr>
            <a:endParaRPr lang="en-US" sz="1100" dirty="0">
              <a:latin typeface="Avenir Next LT Pro" panose="020B0504020202020204" pitchFamily="34" charset="0"/>
            </a:endParaRPr>
          </a:p>
          <a:p>
            <a:pPr marL="0" lvl="0" indent="0">
              <a:lnSpc>
                <a:spcPct val="100000"/>
              </a:lnSpc>
              <a:spcBef>
                <a:spcPts val="0"/>
              </a:spcBef>
              <a:buNone/>
            </a:pPr>
            <a:r>
              <a:rPr lang="en-US" sz="1200" b="1" dirty="0">
                <a:solidFill>
                  <a:srgbClr val="0070C0"/>
                </a:solidFill>
                <a:latin typeface="Avenir Next LT Pro" panose="020B0504020202020204" pitchFamily="34" charset="0"/>
              </a:rPr>
              <a:t>Tenant Rep Specific:</a:t>
            </a:r>
          </a:p>
          <a:p>
            <a:pPr marL="0" lvl="0" indent="0">
              <a:lnSpc>
                <a:spcPct val="100000"/>
              </a:lnSpc>
              <a:spcBef>
                <a:spcPts val="0"/>
              </a:spcBef>
              <a:buNone/>
            </a:pPr>
            <a:r>
              <a:rPr lang="en-US" sz="1100" dirty="0">
                <a:latin typeface="Avenir Next LT Pro" panose="020B0504020202020204" pitchFamily="34" charset="0"/>
              </a:rPr>
              <a:t>I am honored to be recognized by @CoStar as a 2026 #CoStarPowerBroker Quarterly Deals winner for (TENANT NAME)’s lease at (BUILDING NAME or ADDRESS) in Q2!</a:t>
            </a:r>
          </a:p>
        </p:txBody>
      </p:sp>
      <p:sp>
        <p:nvSpPr>
          <p:cNvPr id="9" name="Content Placeholder 2">
            <a:extLst>
              <a:ext uri="{FF2B5EF4-FFF2-40B4-BE49-F238E27FC236}">
                <a16:creationId xmlns:a16="http://schemas.microsoft.com/office/drawing/2014/main" id="{7FFE5A1F-1E07-9B4B-F1DA-CF13B4B8AE9D}"/>
              </a:ext>
            </a:extLst>
          </p:cNvPr>
          <p:cNvSpPr txBox="1">
            <a:spLocks/>
          </p:cNvSpPr>
          <p:nvPr/>
        </p:nvSpPr>
        <p:spPr>
          <a:xfrm>
            <a:off x="4296480" y="1309883"/>
            <a:ext cx="3899548" cy="5625127"/>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Avenir Next LT Pro" panose="020B0504020202020204" pitchFamily="34" charset="0"/>
              </a:rPr>
              <a:t>Individual Twitter</a:t>
            </a:r>
          </a:p>
          <a:p>
            <a:pPr marL="0" lvl="0" indent="0">
              <a:lnSpc>
                <a:spcPct val="100000"/>
              </a:lnSpc>
              <a:spcBef>
                <a:spcPts val="0"/>
              </a:spcBef>
              <a:buNone/>
            </a:pPr>
            <a:endParaRPr lang="en-US" sz="1600" b="1" dirty="0">
              <a:latin typeface="Avenir Next LT Pro" panose="020B0504020202020204" pitchFamily="34" charset="0"/>
            </a:endParaRPr>
          </a:p>
          <a:p>
            <a:pPr marL="0" indent="0">
              <a:lnSpc>
                <a:spcPct val="100000"/>
              </a:lnSpc>
              <a:spcBef>
                <a:spcPts val="0"/>
              </a:spcBef>
              <a:buNone/>
            </a:pPr>
            <a:r>
              <a:rPr lang="en-US" sz="1200" b="1" dirty="0">
                <a:solidFill>
                  <a:srgbClr val="0070C0"/>
                </a:solidFill>
                <a:latin typeface="Avenir Next LT Pro" panose="020B0504020202020204" pitchFamily="34" charset="0"/>
              </a:rPr>
              <a:t>General:</a:t>
            </a:r>
          </a:p>
          <a:p>
            <a:pPr marL="0" lvl="0" indent="0">
              <a:lnSpc>
                <a:spcPct val="100000"/>
              </a:lnSpc>
              <a:spcBef>
                <a:spcPts val="0"/>
              </a:spcBef>
              <a:buNone/>
            </a:pPr>
            <a:r>
              <a:rPr lang="en-US" sz="1100" dirty="0">
                <a:latin typeface="Avenir Next LT Pro" panose="020B0504020202020204" pitchFamily="34" charset="0"/>
              </a:rPr>
              <a:t>Excited to announce that I have been recognized by @CoStar as a 2026 #CoStarPowerBroker Quarterly Deals winner for closing a top #CRE transaction in Q2!</a:t>
            </a:r>
            <a:br>
              <a:rPr lang="en-US" sz="1100" dirty="0">
                <a:latin typeface="Avenir Next LT Pro" panose="020B0504020202020204" pitchFamily="34" charset="0"/>
              </a:rPr>
            </a:br>
            <a:endParaRPr lang="en-US" sz="1100" dirty="0">
              <a:latin typeface="Avenir Next LT Pro" panose="020B0504020202020204" pitchFamily="34" charset="0"/>
            </a:endParaRPr>
          </a:p>
          <a:p>
            <a:pPr marL="0" lvl="0" indent="0">
              <a:lnSpc>
                <a:spcPct val="100000"/>
              </a:lnSpc>
              <a:spcBef>
                <a:spcPts val="0"/>
              </a:spcBef>
              <a:buNone/>
            </a:pPr>
            <a:r>
              <a:rPr lang="en-US" sz="1100" dirty="0">
                <a:latin typeface="Avenir Next LT Pro" panose="020B0504020202020204" pitchFamily="34" charset="0"/>
              </a:rPr>
              <a:t>Learn more:</a:t>
            </a:r>
          </a:p>
          <a:p>
            <a:pPr marL="0" indent="0">
              <a:lnSpc>
                <a:spcPct val="100000"/>
              </a:lnSpc>
              <a:spcBef>
                <a:spcPts val="0"/>
              </a:spcBef>
              <a:buNone/>
            </a:pPr>
            <a:r>
              <a:rPr lang="en-US" sz="1100" u="sng" dirty="0">
                <a:latin typeface="Avenir Next LT Pro" panose="020B0504020202020204" pitchFamily="34" charset="0"/>
                <a:hlinkClick r:id="rId2"/>
              </a:rPr>
              <a:t>costarpowerbrokers.com/quarterly-deals-winners</a:t>
            </a:r>
            <a:br>
              <a:rPr lang="en-US" sz="1100" u="sng" dirty="0">
                <a:latin typeface="Avenir Next LT Pro" panose="020B0504020202020204" pitchFamily="34" charset="0"/>
              </a:rPr>
            </a:br>
            <a:endParaRPr lang="en-US" sz="1100" u="sng" dirty="0">
              <a:latin typeface="Avenir Next LT Pro" panose="020B0504020202020204" pitchFamily="34" charset="0"/>
            </a:endParaRPr>
          </a:p>
          <a:p>
            <a:pPr marL="0" lvl="0" indent="0">
              <a:lnSpc>
                <a:spcPct val="100000"/>
              </a:lnSpc>
              <a:spcBef>
                <a:spcPts val="0"/>
              </a:spcBef>
              <a:buNone/>
            </a:pPr>
            <a:r>
              <a:rPr lang="en-US" sz="1100" dirty="0">
                <a:latin typeface="Avenir Next LT Pro" panose="020B0504020202020204" pitchFamily="34" charset="0"/>
              </a:rPr>
              <a:t>-------------------------------------------------------</a:t>
            </a:r>
            <a:br>
              <a:rPr lang="en-US" sz="1100" dirty="0">
                <a:latin typeface="Avenir Next LT Pro" panose="020B0504020202020204" pitchFamily="34" charset="0"/>
              </a:rPr>
            </a:br>
            <a:endParaRPr lang="en-US" sz="1100" dirty="0">
              <a:latin typeface="Avenir Next LT Pro" panose="020B0504020202020204" pitchFamily="34" charset="0"/>
            </a:endParaRPr>
          </a:p>
          <a:p>
            <a:pPr marL="0" lvl="0" indent="0">
              <a:lnSpc>
                <a:spcPct val="100000"/>
              </a:lnSpc>
              <a:spcBef>
                <a:spcPts val="0"/>
              </a:spcBef>
              <a:buNone/>
            </a:pPr>
            <a:r>
              <a:rPr lang="en-US" sz="1200" b="1" dirty="0">
                <a:solidFill>
                  <a:srgbClr val="0070C0"/>
                </a:solidFill>
                <a:latin typeface="Avenir Next LT Pro" panose="020B0504020202020204" pitchFamily="34" charset="0"/>
              </a:rPr>
              <a:t>Sale Specific:</a:t>
            </a:r>
          </a:p>
          <a:p>
            <a:pPr marL="0" lvl="0" indent="0">
              <a:lnSpc>
                <a:spcPct val="100000"/>
              </a:lnSpc>
              <a:spcBef>
                <a:spcPts val="0"/>
              </a:spcBef>
              <a:buNone/>
            </a:pPr>
            <a:r>
              <a:rPr lang="en-US" sz="1100" dirty="0">
                <a:latin typeface="Avenir Next LT Pro" panose="020B0504020202020204" pitchFamily="34" charset="0"/>
              </a:rPr>
              <a:t>I am honored to be recognized by @CoStar as a 2026 #CoStarPowerBroker Quarterly Deals winner for closing (BUILDING NAME or ADDRESS) for (OWNER NAME) in Q2! Congratulations to (OWNER NAME)!</a:t>
            </a:r>
          </a:p>
          <a:p>
            <a:pPr marL="0" lvl="0" indent="0">
              <a:lnSpc>
                <a:spcPct val="100000"/>
              </a:lnSpc>
              <a:spcBef>
                <a:spcPts val="0"/>
              </a:spcBef>
              <a:buNone/>
            </a:pPr>
            <a:endParaRPr lang="en-US" sz="1100" dirty="0">
              <a:latin typeface="Avenir Next LT Pro" panose="020B0504020202020204" pitchFamily="34" charset="0"/>
            </a:endParaRPr>
          </a:p>
          <a:p>
            <a:pPr marL="0" lvl="0" indent="0">
              <a:lnSpc>
                <a:spcPct val="100000"/>
              </a:lnSpc>
              <a:spcBef>
                <a:spcPts val="0"/>
              </a:spcBef>
              <a:buNone/>
            </a:pPr>
            <a:r>
              <a:rPr lang="en-US" sz="1200" b="1" dirty="0">
                <a:solidFill>
                  <a:srgbClr val="0070C0"/>
                </a:solidFill>
                <a:latin typeface="Avenir Next LT Pro" panose="020B0504020202020204" pitchFamily="34" charset="0"/>
              </a:rPr>
              <a:t>Landlord Specific:</a:t>
            </a:r>
          </a:p>
          <a:p>
            <a:pPr marL="0" lvl="0" indent="0">
              <a:lnSpc>
                <a:spcPct val="100000"/>
              </a:lnSpc>
              <a:spcBef>
                <a:spcPts val="0"/>
              </a:spcBef>
              <a:buNone/>
            </a:pPr>
            <a:r>
              <a:rPr lang="en-US" sz="1100" dirty="0">
                <a:latin typeface="Avenir Next LT Pro" panose="020B0504020202020204" pitchFamily="34" charset="0"/>
              </a:rPr>
              <a:t>I am honored to be recognized by @CoStar as a 2026 #CoStarPowerBroker Quarterly Deals winner for the leasing to (TENANT NAME) on behalf of (OWNER NAME) at (BUILDING NAME or ADDRESS) in Q2!</a:t>
            </a:r>
          </a:p>
          <a:p>
            <a:pPr marL="0" lvl="0" indent="0">
              <a:lnSpc>
                <a:spcPct val="100000"/>
              </a:lnSpc>
              <a:spcBef>
                <a:spcPts val="0"/>
              </a:spcBef>
              <a:buNone/>
            </a:pPr>
            <a:endParaRPr lang="en-US" sz="1100" dirty="0">
              <a:latin typeface="Avenir Next LT Pro" panose="020B0504020202020204" pitchFamily="34" charset="0"/>
            </a:endParaRPr>
          </a:p>
          <a:p>
            <a:pPr marL="0" lvl="0" indent="0">
              <a:lnSpc>
                <a:spcPct val="100000"/>
              </a:lnSpc>
              <a:spcBef>
                <a:spcPts val="0"/>
              </a:spcBef>
              <a:buNone/>
            </a:pPr>
            <a:r>
              <a:rPr lang="en-US" sz="1200" b="1" dirty="0">
                <a:solidFill>
                  <a:srgbClr val="0070C0"/>
                </a:solidFill>
                <a:latin typeface="Avenir Next LT Pro" panose="020B0504020202020204" pitchFamily="34" charset="0"/>
              </a:rPr>
              <a:t>Tenant Rep Specific:</a:t>
            </a:r>
          </a:p>
          <a:p>
            <a:pPr marL="0" lvl="0" indent="0">
              <a:lnSpc>
                <a:spcPct val="100000"/>
              </a:lnSpc>
              <a:spcBef>
                <a:spcPts val="0"/>
              </a:spcBef>
              <a:buNone/>
            </a:pPr>
            <a:r>
              <a:rPr lang="en-US" sz="1100" dirty="0">
                <a:latin typeface="Avenir Next LT Pro" panose="020B0504020202020204" pitchFamily="34" charset="0"/>
              </a:rPr>
              <a:t>I am honored to be recognized by @CoStar as a 2026 #CoStarPowerBroker Quarterly Deals winner for (TENANT NAME)’s lease at (BUILDING NAME or ADDRESS) in Q2!</a:t>
            </a:r>
          </a:p>
        </p:txBody>
      </p:sp>
      <p:pic>
        <p:nvPicPr>
          <p:cNvPr id="2" name="Picture 1">
            <a:extLst>
              <a:ext uri="{FF2B5EF4-FFF2-40B4-BE49-F238E27FC236}">
                <a16:creationId xmlns:a16="http://schemas.microsoft.com/office/drawing/2014/main" id="{448E6B10-3205-74BE-FCE8-B0BA4D5B7C6A}"/>
              </a:ext>
            </a:extLst>
          </p:cNvPr>
          <p:cNvPicPr>
            <a:picLocks noChangeAspect="1"/>
          </p:cNvPicPr>
          <p:nvPr/>
        </p:nvPicPr>
        <p:blipFill>
          <a:blip r:embed="rId3"/>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7CA606A8-A16D-9BA4-413A-365EFBF550D4}"/>
              </a:ext>
            </a:extLst>
          </p:cNvPr>
          <p:cNvPicPr>
            <a:picLocks noChangeAspect="1"/>
          </p:cNvPicPr>
          <p:nvPr/>
        </p:nvPicPr>
        <p:blipFill>
          <a:blip r:embed="rId4"/>
          <a:srcRect/>
          <a:stretch/>
        </p:blipFill>
        <p:spPr>
          <a:xfrm>
            <a:off x="10513433" y="6505361"/>
            <a:ext cx="1331828" cy="228600"/>
          </a:xfrm>
          <a:prstGeom prst="rect">
            <a:avLst/>
          </a:prstGeom>
        </p:spPr>
      </p:pic>
      <p:pic>
        <p:nvPicPr>
          <p:cNvPr id="6" name="Picture 5">
            <a:extLst>
              <a:ext uri="{FF2B5EF4-FFF2-40B4-BE49-F238E27FC236}">
                <a16:creationId xmlns:a16="http://schemas.microsoft.com/office/drawing/2014/main" id="{8165D6FA-3880-671A-EA37-D8E341B5509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48049" y="1614535"/>
            <a:ext cx="3628931" cy="3628931"/>
          </a:xfrm>
          <a:prstGeom prst="rect">
            <a:avLst/>
          </a:prstGeom>
        </p:spPr>
      </p:pic>
    </p:spTree>
    <p:extLst>
      <p:ext uri="{BB962C8B-B14F-4D97-AF65-F5344CB8AC3E}">
        <p14:creationId xmlns:p14="http://schemas.microsoft.com/office/powerpoint/2010/main" val="3023788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80911-D8BE-B082-C2A3-0AC610C62C2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59A3EB-CCFA-C482-13FE-EAFD473F6160}"/>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United States Winners</a:t>
            </a:r>
          </a:p>
        </p:txBody>
      </p:sp>
      <p:pic>
        <p:nvPicPr>
          <p:cNvPr id="2" name="Picture 1">
            <a:extLst>
              <a:ext uri="{FF2B5EF4-FFF2-40B4-BE49-F238E27FC236}">
                <a16:creationId xmlns:a16="http://schemas.microsoft.com/office/drawing/2014/main" id="{3CE5274A-CE98-B737-A316-6F394C5CABD5}"/>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A7D6386E-4684-7866-571A-8659CAD6B4FC}"/>
              </a:ext>
            </a:extLst>
          </p:cNvPr>
          <p:cNvPicPr>
            <a:picLocks noChangeAspect="1"/>
          </p:cNvPicPr>
          <p:nvPr/>
        </p:nvPicPr>
        <p:blipFill>
          <a:blip r:embed="rId3"/>
          <a:srcRect/>
          <a:stretch/>
        </p:blipFill>
        <p:spPr>
          <a:xfrm>
            <a:off x="10513433" y="6505361"/>
            <a:ext cx="1331828" cy="228600"/>
          </a:xfrm>
          <a:prstGeom prst="rect">
            <a:avLst/>
          </a:prstGeom>
        </p:spPr>
      </p:pic>
      <p:sp>
        <p:nvSpPr>
          <p:cNvPr id="6" name="Content Placeholder 2">
            <a:extLst>
              <a:ext uri="{FF2B5EF4-FFF2-40B4-BE49-F238E27FC236}">
                <a16:creationId xmlns:a16="http://schemas.microsoft.com/office/drawing/2014/main" id="{9C93EF6B-6446-465C-5228-F863C83DEC8B}"/>
              </a:ext>
            </a:extLst>
          </p:cNvPr>
          <p:cNvSpPr txBox="1">
            <a:spLocks/>
          </p:cNvSpPr>
          <p:nvPr/>
        </p:nvSpPr>
        <p:spPr>
          <a:xfrm>
            <a:off x="435168" y="1309883"/>
            <a:ext cx="3506484" cy="2708454"/>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Avenir Next LT Pro" panose="020B0504020202020204" pitchFamily="34" charset="0"/>
              </a:rPr>
              <a:t>Company LinkedIn</a:t>
            </a:r>
          </a:p>
          <a:p>
            <a:pPr marL="0" lvl="0" indent="0">
              <a:lnSpc>
                <a:spcPct val="100000"/>
              </a:lnSpc>
              <a:spcBef>
                <a:spcPts val="0"/>
              </a:spcBef>
              <a:buNone/>
            </a:pPr>
            <a:endParaRPr lang="en-US" sz="1600" b="1" dirty="0">
              <a:latin typeface="Avenir Next LT Pro" panose="020B0504020202020204" pitchFamily="34" charset="0"/>
            </a:endParaRPr>
          </a:p>
          <a:p>
            <a:pPr marL="0" indent="0">
              <a:lnSpc>
                <a:spcPct val="100000"/>
              </a:lnSpc>
              <a:spcBef>
                <a:spcPts val="0"/>
              </a:spcBef>
              <a:buNone/>
            </a:pPr>
            <a:r>
              <a:rPr lang="en-US" sz="1200" dirty="0">
                <a:latin typeface="Avenir Next LT Pro"/>
              </a:rPr>
              <a:t>Please help us in congratulating (INSERT NAME(S)) for being recognized by @CoStar as a 2026 #CoStarPowerBroker Quarterly Deals winner for Q2! </a:t>
            </a:r>
          </a:p>
          <a:p>
            <a:pPr marL="0" lvl="0" indent="0">
              <a:lnSpc>
                <a:spcPct val="100000"/>
              </a:lnSpc>
              <a:spcBef>
                <a:spcPts val="0"/>
              </a:spcBef>
              <a:buNone/>
            </a:pPr>
            <a:endParaRPr lang="en-US" sz="1200" dirty="0">
              <a:latin typeface="Avenir Next LT Pro" panose="020B0504020202020204" pitchFamily="34" charset="0"/>
            </a:endParaRPr>
          </a:p>
          <a:p>
            <a:pPr marL="0" indent="0">
              <a:lnSpc>
                <a:spcPct val="100000"/>
              </a:lnSpc>
              <a:spcBef>
                <a:spcPts val="0"/>
              </a:spcBef>
              <a:buNone/>
            </a:pPr>
            <a:r>
              <a:rPr lang="en-US" sz="1200" dirty="0">
                <a:latin typeface="Avenir Next LT Pro"/>
              </a:rPr>
              <a:t>Learn more: </a:t>
            </a:r>
            <a:br>
              <a:rPr lang="en-US" sz="1200" dirty="0">
                <a:latin typeface="Avenir Next LT Pro" panose="020B0504020202020204" pitchFamily="34" charset="0"/>
              </a:rPr>
            </a:br>
            <a:r>
              <a:rPr lang="en-US" sz="1200" u="sng" dirty="0">
                <a:latin typeface="Avenir Next LT Pro"/>
                <a:hlinkClick r:id="rId4"/>
              </a:rPr>
              <a:t>costarpowerbrokers.com/quarterly-deals-winners</a:t>
            </a:r>
            <a:endParaRPr lang="en-US" sz="1200" dirty="0">
              <a:latin typeface="Avenir Next LT Pro"/>
            </a:endParaRPr>
          </a:p>
        </p:txBody>
      </p:sp>
      <p:sp>
        <p:nvSpPr>
          <p:cNvPr id="7" name="Content Placeholder 2">
            <a:extLst>
              <a:ext uri="{FF2B5EF4-FFF2-40B4-BE49-F238E27FC236}">
                <a16:creationId xmlns:a16="http://schemas.microsoft.com/office/drawing/2014/main" id="{EF463F29-30E5-D53F-0D20-7416ED0B73CA}"/>
              </a:ext>
            </a:extLst>
          </p:cNvPr>
          <p:cNvSpPr txBox="1">
            <a:spLocks/>
          </p:cNvSpPr>
          <p:nvPr/>
        </p:nvSpPr>
        <p:spPr>
          <a:xfrm>
            <a:off x="4296481" y="1309883"/>
            <a:ext cx="3702049" cy="2357893"/>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Avenir Next LT Pro" panose="020B0504020202020204" pitchFamily="34" charset="0"/>
              </a:rPr>
              <a:t>Company Twitter</a:t>
            </a:r>
          </a:p>
          <a:p>
            <a:pPr marL="0" lvl="0" indent="0">
              <a:lnSpc>
                <a:spcPct val="100000"/>
              </a:lnSpc>
              <a:spcBef>
                <a:spcPts val="0"/>
              </a:spcBef>
              <a:buNone/>
            </a:pPr>
            <a:endParaRPr lang="en-US" sz="1600" b="1" dirty="0">
              <a:latin typeface="Avenir Next LT Pro" panose="020B0504020202020204" pitchFamily="34" charset="0"/>
            </a:endParaRPr>
          </a:p>
          <a:p>
            <a:pPr marL="0" lvl="0" indent="0">
              <a:lnSpc>
                <a:spcPct val="100000"/>
              </a:lnSpc>
              <a:spcBef>
                <a:spcPts val="0"/>
              </a:spcBef>
              <a:buNone/>
            </a:pPr>
            <a:r>
              <a:rPr lang="en-US" sz="1200" dirty="0">
                <a:latin typeface="Avenir Next LT Pro"/>
              </a:rPr>
              <a:t>Please help us in congratulating [INSERT NAME(S)] for being recognized by @CoStar as a 2026 #CoStarPowerBroker Quarterly Deals winner for Q2! </a:t>
            </a:r>
          </a:p>
          <a:p>
            <a:pPr marL="0" lvl="0" indent="0">
              <a:lnSpc>
                <a:spcPct val="100000"/>
              </a:lnSpc>
              <a:spcBef>
                <a:spcPts val="0"/>
              </a:spcBef>
              <a:buNone/>
            </a:pPr>
            <a:endParaRPr lang="en-US" sz="1200" dirty="0">
              <a:latin typeface="Avenir Next LT Pro" panose="020B0504020202020204" pitchFamily="34" charset="0"/>
            </a:endParaRPr>
          </a:p>
          <a:p>
            <a:pPr marL="0" indent="0">
              <a:lnSpc>
                <a:spcPct val="100000"/>
              </a:lnSpc>
              <a:spcBef>
                <a:spcPts val="0"/>
              </a:spcBef>
              <a:buNone/>
            </a:pPr>
            <a:r>
              <a:rPr lang="en-US" sz="1200" dirty="0">
                <a:latin typeface="Avenir Next LT Pro"/>
              </a:rPr>
              <a:t>Learn more:</a:t>
            </a:r>
            <a:br>
              <a:rPr lang="en-US" sz="1200" dirty="0">
                <a:latin typeface="Avenir Next LT Pro" panose="020B0504020202020204" pitchFamily="34" charset="0"/>
              </a:rPr>
            </a:br>
            <a:r>
              <a:rPr lang="en-US" sz="1200" u="sng" dirty="0">
                <a:latin typeface="Avenir Next LT Pro"/>
                <a:hlinkClick r:id="rId4"/>
              </a:rPr>
              <a:t>costarpowerbrokers.com/quarterly-deals-winners</a:t>
            </a:r>
            <a:endParaRPr lang="en-US" sz="1200" dirty="0">
              <a:latin typeface="Avenir Next LT Pro"/>
            </a:endParaRPr>
          </a:p>
        </p:txBody>
      </p:sp>
      <p:pic>
        <p:nvPicPr>
          <p:cNvPr id="5" name="Picture 4">
            <a:extLst>
              <a:ext uri="{FF2B5EF4-FFF2-40B4-BE49-F238E27FC236}">
                <a16:creationId xmlns:a16="http://schemas.microsoft.com/office/drawing/2014/main" id="{D000714B-F59C-AEC3-010C-E24BBF0865C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48049" y="1614535"/>
            <a:ext cx="3628931" cy="3628931"/>
          </a:xfrm>
          <a:prstGeom prst="rect">
            <a:avLst/>
          </a:prstGeom>
        </p:spPr>
      </p:pic>
    </p:spTree>
    <p:extLst>
      <p:ext uri="{BB962C8B-B14F-4D97-AF65-F5344CB8AC3E}">
        <p14:creationId xmlns:p14="http://schemas.microsoft.com/office/powerpoint/2010/main" val="3517294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6D1507-8642-E0A0-ACE1-5002A63DB5C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1551688-651B-F685-306F-39A0A2D1C591}"/>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Canada Winners</a:t>
            </a:r>
          </a:p>
        </p:txBody>
      </p:sp>
      <p:pic>
        <p:nvPicPr>
          <p:cNvPr id="2" name="Picture 1">
            <a:extLst>
              <a:ext uri="{FF2B5EF4-FFF2-40B4-BE49-F238E27FC236}">
                <a16:creationId xmlns:a16="http://schemas.microsoft.com/office/drawing/2014/main" id="{1DDC6B50-0CE2-808F-A827-3F0A684C1D76}"/>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B2E9B5B1-916B-CA43-497E-7D27BA161EC0}"/>
              </a:ext>
            </a:extLst>
          </p:cNvPr>
          <p:cNvPicPr>
            <a:picLocks noChangeAspect="1"/>
          </p:cNvPicPr>
          <p:nvPr/>
        </p:nvPicPr>
        <p:blipFill>
          <a:blip r:embed="rId3"/>
          <a:srcRect/>
          <a:stretch/>
        </p:blipFill>
        <p:spPr>
          <a:xfrm>
            <a:off x="10513433" y="6505361"/>
            <a:ext cx="1331828" cy="228600"/>
          </a:xfrm>
          <a:prstGeom prst="rect">
            <a:avLst/>
          </a:prstGeom>
        </p:spPr>
      </p:pic>
      <p:sp>
        <p:nvSpPr>
          <p:cNvPr id="10" name="Content Placeholder 2">
            <a:extLst>
              <a:ext uri="{FF2B5EF4-FFF2-40B4-BE49-F238E27FC236}">
                <a16:creationId xmlns:a16="http://schemas.microsoft.com/office/drawing/2014/main" id="{FB54CBB8-08C7-41AD-7C44-AEA894AC805A}"/>
              </a:ext>
            </a:extLst>
          </p:cNvPr>
          <p:cNvSpPr txBox="1">
            <a:spLocks/>
          </p:cNvSpPr>
          <p:nvPr/>
        </p:nvSpPr>
        <p:spPr>
          <a:xfrm>
            <a:off x="435168" y="1309883"/>
            <a:ext cx="3916153" cy="5736586"/>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Avenir Next LT Pro" panose="020B0504020202020204" pitchFamily="34" charset="0"/>
              </a:rPr>
              <a:t>Individual LinkedIn</a:t>
            </a:r>
          </a:p>
          <a:p>
            <a:pPr marL="0" indent="0">
              <a:lnSpc>
                <a:spcPct val="100000"/>
              </a:lnSpc>
              <a:spcBef>
                <a:spcPts val="0"/>
              </a:spcBef>
              <a:buNone/>
            </a:pPr>
            <a:endParaRPr lang="en-US" sz="1100" dirty="0">
              <a:latin typeface="Avenir Next LT Pro" panose="020B0504020202020204" pitchFamily="34" charset="0"/>
            </a:endParaRPr>
          </a:p>
          <a:p>
            <a:pPr marL="0" indent="0">
              <a:lnSpc>
                <a:spcPct val="100000"/>
              </a:lnSpc>
              <a:spcBef>
                <a:spcPts val="0"/>
              </a:spcBef>
              <a:buNone/>
            </a:pPr>
            <a:r>
              <a:rPr lang="en-US" sz="1200" b="1" dirty="0">
                <a:solidFill>
                  <a:srgbClr val="0070C0"/>
                </a:solidFill>
                <a:latin typeface="Avenir Next LT Pro"/>
              </a:rPr>
              <a:t>General:</a:t>
            </a:r>
            <a:br>
              <a:rPr lang="en-US" sz="1100" dirty="0">
                <a:latin typeface="Avenir Next LT Pro" panose="020B0504020202020204" pitchFamily="34" charset="0"/>
              </a:rPr>
            </a:br>
            <a:r>
              <a:rPr lang="en-US" sz="1100" dirty="0">
                <a:latin typeface="Avenir Next LT Pro"/>
              </a:rPr>
              <a:t>I am </a:t>
            </a:r>
            <a:r>
              <a:rPr lang="en-US" sz="1100" dirty="0" err="1">
                <a:latin typeface="Avenir Next LT Pro"/>
              </a:rPr>
              <a:t>honoured</a:t>
            </a:r>
            <a:r>
              <a:rPr lang="en-US" sz="1100" dirty="0">
                <a:latin typeface="Avenir Next LT Pro"/>
              </a:rPr>
              <a:t> to be recognized by (TAG @CoStar) as a 2026 #CoStarPowerBroker Quarterly Deals winner for closing a top #CRE transaction in Q2!</a:t>
            </a:r>
          </a:p>
          <a:p>
            <a:pPr marL="0" lvl="0" indent="0">
              <a:lnSpc>
                <a:spcPct val="100000"/>
              </a:lnSpc>
              <a:spcBef>
                <a:spcPts val="0"/>
              </a:spcBef>
              <a:buNone/>
            </a:pPr>
            <a:endParaRPr lang="en-US" sz="1100" dirty="0">
              <a:latin typeface="Avenir Next LT Pro" panose="020B0504020202020204" pitchFamily="34" charset="0"/>
            </a:endParaRPr>
          </a:p>
          <a:p>
            <a:pPr marL="0" lvl="0" indent="0">
              <a:lnSpc>
                <a:spcPct val="100000"/>
              </a:lnSpc>
              <a:spcBef>
                <a:spcPts val="0"/>
              </a:spcBef>
              <a:buNone/>
            </a:pPr>
            <a:r>
              <a:rPr lang="en-US" sz="1100" b="1" dirty="0">
                <a:latin typeface="Avenir Next LT Pro" panose="020B0504020202020204" pitchFamily="34" charset="0"/>
              </a:rPr>
              <a:t>Learn more:</a:t>
            </a:r>
          </a:p>
          <a:p>
            <a:pPr marL="0" indent="0">
              <a:lnSpc>
                <a:spcPct val="100000"/>
              </a:lnSpc>
              <a:spcBef>
                <a:spcPts val="0"/>
              </a:spcBef>
              <a:buNone/>
            </a:pPr>
            <a:r>
              <a:rPr lang="en-US" sz="1100" u="sng" dirty="0">
                <a:latin typeface="Avenir Next LT Pro"/>
                <a:hlinkClick r:id="rId4"/>
              </a:rPr>
              <a:t>costarpowerbrokers.com/quarterly-deals-winners</a:t>
            </a:r>
            <a:endParaRPr lang="en-US" sz="1100" dirty="0">
              <a:latin typeface="Avenir Next LT Pro"/>
            </a:endParaRPr>
          </a:p>
          <a:p>
            <a:pPr marL="0" lvl="0" indent="0">
              <a:lnSpc>
                <a:spcPct val="100000"/>
              </a:lnSpc>
              <a:spcBef>
                <a:spcPts val="0"/>
              </a:spcBef>
              <a:buNone/>
            </a:pPr>
            <a:endParaRPr lang="en-US" sz="1100" dirty="0">
              <a:latin typeface="Avenir Next LT Pro" panose="020B0504020202020204" pitchFamily="34" charset="0"/>
            </a:endParaRPr>
          </a:p>
          <a:p>
            <a:pPr marL="0" lvl="0" indent="0">
              <a:lnSpc>
                <a:spcPct val="100000"/>
              </a:lnSpc>
              <a:spcBef>
                <a:spcPts val="0"/>
              </a:spcBef>
              <a:buNone/>
            </a:pPr>
            <a:r>
              <a:rPr lang="en-US" sz="1100" dirty="0">
                <a:latin typeface="Avenir Next LT Pro"/>
              </a:rPr>
              <a:t>-------------------------------------------------------</a:t>
            </a:r>
            <a:br>
              <a:rPr lang="en-US" sz="1100" dirty="0">
                <a:latin typeface="Avenir Next LT Pro" panose="020B0504020202020204" pitchFamily="34" charset="0"/>
              </a:rPr>
            </a:br>
            <a:endParaRPr lang="en-US" sz="1100" dirty="0">
              <a:latin typeface="Avenir Next LT Pro" panose="020B0504020202020204" pitchFamily="34" charset="0"/>
            </a:endParaRPr>
          </a:p>
          <a:p>
            <a:pPr marL="0" lvl="0" indent="0">
              <a:lnSpc>
                <a:spcPct val="100000"/>
              </a:lnSpc>
              <a:spcBef>
                <a:spcPts val="0"/>
              </a:spcBef>
              <a:buNone/>
            </a:pPr>
            <a:r>
              <a:rPr lang="en-US" sz="1200" b="1" dirty="0">
                <a:solidFill>
                  <a:srgbClr val="0070C0"/>
                </a:solidFill>
                <a:latin typeface="Avenir Next LT Pro" panose="020B0504020202020204" pitchFamily="34" charset="0"/>
              </a:rPr>
              <a:t>Sale Specific:</a:t>
            </a:r>
          </a:p>
          <a:p>
            <a:pPr marL="0" lvl="0" indent="0">
              <a:lnSpc>
                <a:spcPct val="100000"/>
              </a:lnSpc>
              <a:spcBef>
                <a:spcPts val="0"/>
              </a:spcBef>
              <a:buNone/>
            </a:pPr>
            <a:r>
              <a:rPr lang="en-US" sz="1100" dirty="0">
                <a:latin typeface="Avenir Next LT Pro"/>
              </a:rPr>
              <a:t>I am </a:t>
            </a:r>
            <a:r>
              <a:rPr lang="en-US" sz="1100" dirty="0" err="1">
                <a:latin typeface="Avenir Next LT Pro"/>
              </a:rPr>
              <a:t>honoured</a:t>
            </a:r>
            <a:r>
              <a:rPr lang="en-US" sz="1100" dirty="0">
                <a:latin typeface="Avenir Next LT Pro"/>
              </a:rPr>
              <a:t> to be recognized by @CoStar as a 2026 #CoStarPowerBroker Quarterly Deals winner for closing (BUILDING NAME or ADDRESS) for (OWNER NAME) in Q2! Congratulations to (OWNER NAME)!</a:t>
            </a:r>
          </a:p>
          <a:p>
            <a:pPr marL="0" lvl="0" indent="0">
              <a:lnSpc>
                <a:spcPct val="100000"/>
              </a:lnSpc>
              <a:spcBef>
                <a:spcPts val="0"/>
              </a:spcBef>
              <a:buNone/>
            </a:pPr>
            <a:endParaRPr lang="en-US" sz="1100" dirty="0">
              <a:latin typeface="Avenir Next LT Pro" panose="020B0504020202020204" pitchFamily="34" charset="0"/>
            </a:endParaRPr>
          </a:p>
          <a:p>
            <a:pPr marL="0" lvl="0" indent="0">
              <a:lnSpc>
                <a:spcPct val="100000"/>
              </a:lnSpc>
              <a:spcBef>
                <a:spcPts val="0"/>
              </a:spcBef>
              <a:buNone/>
            </a:pPr>
            <a:r>
              <a:rPr lang="en-US" sz="1200" b="1" dirty="0">
                <a:solidFill>
                  <a:srgbClr val="0070C0"/>
                </a:solidFill>
                <a:latin typeface="Avenir Next LT Pro" panose="020B0504020202020204" pitchFamily="34" charset="0"/>
              </a:rPr>
              <a:t>Landlord Specific:</a:t>
            </a:r>
          </a:p>
          <a:p>
            <a:pPr marL="0" lvl="0" indent="0">
              <a:lnSpc>
                <a:spcPct val="100000"/>
              </a:lnSpc>
              <a:spcBef>
                <a:spcPts val="0"/>
              </a:spcBef>
              <a:buNone/>
            </a:pPr>
            <a:r>
              <a:rPr lang="en-US" sz="1100" dirty="0">
                <a:latin typeface="Avenir Next LT Pro"/>
              </a:rPr>
              <a:t>I am </a:t>
            </a:r>
            <a:r>
              <a:rPr lang="en-US" sz="1100" dirty="0" err="1">
                <a:latin typeface="Avenir Next LT Pro"/>
              </a:rPr>
              <a:t>honoured</a:t>
            </a:r>
            <a:r>
              <a:rPr lang="en-US" sz="1100" dirty="0">
                <a:latin typeface="Avenir Next LT Pro"/>
              </a:rPr>
              <a:t> to be recognized by @CoStar as a 2026 #CoStarPowerBroker Quarterly Deals winner for the leasing to (TENANT NAME) on behalf of (OWNER NAME) at (BUILDING NAME or ADDRESS) in Q2!</a:t>
            </a:r>
          </a:p>
          <a:p>
            <a:pPr marL="0" lvl="0" indent="0">
              <a:lnSpc>
                <a:spcPct val="100000"/>
              </a:lnSpc>
              <a:spcBef>
                <a:spcPts val="0"/>
              </a:spcBef>
              <a:buNone/>
            </a:pPr>
            <a:endParaRPr lang="en-US" sz="1100" dirty="0">
              <a:latin typeface="Avenir Next LT Pro" panose="020B0504020202020204" pitchFamily="34" charset="0"/>
            </a:endParaRPr>
          </a:p>
          <a:p>
            <a:pPr marL="0" lvl="0" indent="0">
              <a:lnSpc>
                <a:spcPct val="100000"/>
              </a:lnSpc>
              <a:spcBef>
                <a:spcPts val="0"/>
              </a:spcBef>
              <a:buNone/>
            </a:pPr>
            <a:r>
              <a:rPr lang="en-US" sz="1200" b="1" dirty="0">
                <a:solidFill>
                  <a:srgbClr val="0070C0"/>
                </a:solidFill>
                <a:latin typeface="Avenir Next LT Pro" panose="020B0504020202020204" pitchFamily="34" charset="0"/>
              </a:rPr>
              <a:t>Tenant Rep Specific:</a:t>
            </a:r>
          </a:p>
          <a:p>
            <a:pPr marL="0" lvl="0" indent="0">
              <a:lnSpc>
                <a:spcPct val="100000"/>
              </a:lnSpc>
              <a:spcBef>
                <a:spcPts val="0"/>
              </a:spcBef>
              <a:buNone/>
            </a:pPr>
            <a:r>
              <a:rPr lang="en-US" sz="1100" dirty="0">
                <a:latin typeface="Avenir Next LT Pro"/>
              </a:rPr>
              <a:t>I am </a:t>
            </a:r>
            <a:r>
              <a:rPr lang="en-US" sz="1100" dirty="0" err="1">
                <a:latin typeface="Avenir Next LT Pro"/>
              </a:rPr>
              <a:t>honoured</a:t>
            </a:r>
            <a:r>
              <a:rPr lang="en-US" sz="1100" dirty="0">
                <a:latin typeface="Avenir Next LT Pro"/>
              </a:rPr>
              <a:t> to be recognized by @CoStar as a 2026 #CoStarPowerBroker Quarterly Deals winner for (TENANT NAME)’s lease at (BUILDING NAME or ADDRESS) in Q2!</a:t>
            </a:r>
          </a:p>
        </p:txBody>
      </p:sp>
      <p:sp>
        <p:nvSpPr>
          <p:cNvPr id="11" name="Content Placeholder 2">
            <a:extLst>
              <a:ext uri="{FF2B5EF4-FFF2-40B4-BE49-F238E27FC236}">
                <a16:creationId xmlns:a16="http://schemas.microsoft.com/office/drawing/2014/main" id="{BC906DE3-5ABA-F555-09BB-1496E9A26DC4}"/>
              </a:ext>
            </a:extLst>
          </p:cNvPr>
          <p:cNvSpPr txBox="1">
            <a:spLocks/>
          </p:cNvSpPr>
          <p:nvPr/>
        </p:nvSpPr>
        <p:spPr>
          <a:xfrm>
            <a:off x="4481194" y="1309883"/>
            <a:ext cx="3826953" cy="5641072"/>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Avenir Next LT Pro" panose="020B0504020202020204" pitchFamily="34" charset="0"/>
              </a:rPr>
              <a:t>Individual Twitter</a:t>
            </a:r>
          </a:p>
          <a:p>
            <a:pPr marL="0" indent="0">
              <a:lnSpc>
                <a:spcPct val="100000"/>
              </a:lnSpc>
              <a:spcBef>
                <a:spcPts val="0"/>
              </a:spcBef>
              <a:buNone/>
            </a:pPr>
            <a:endParaRPr lang="en-US" sz="1100" dirty="0">
              <a:latin typeface="Avenir Next LT Pro" panose="020B0504020202020204" pitchFamily="34" charset="0"/>
            </a:endParaRPr>
          </a:p>
          <a:p>
            <a:pPr marL="0" indent="0">
              <a:lnSpc>
                <a:spcPct val="100000"/>
              </a:lnSpc>
              <a:spcBef>
                <a:spcPts val="0"/>
              </a:spcBef>
              <a:buNone/>
            </a:pPr>
            <a:r>
              <a:rPr lang="en-US" sz="1200" b="1" dirty="0">
                <a:solidFill>
                  <a:srgbClr val="0070C0"/>
                </a:solidFill>
                <a:latin typeface="Avenir Next LT Pro" panose="020B0504020202020204" pitchFamily="34" charset="0"/>
              </a:rPr>
              <a:t>General:</a:t>
            </a:r>
            <a:br>
              <a:rPr lang="en-US" sz="1100" dirty="0">
                <a:latin typeface="Avenir Next LT Pro" panose="020B0504020202020204" pitchFamily="34" charset="0"/>
              </a:rPr>
            </a:br>
            <a:r>
              <a:rPr lang="en-US" sz="1100" dirty="0">
                <a:latin typeface="Avenir Next LT Pro" panose="020B0504020202020204" pitchFamily="34" charset="0"/>
              </a:rPr>
              <a:t>Excited to announce that I have been recognized by @CoStar as a 2026 #CoStarPowerBroker Quarterly Deals winner for closing a top #CRE transaction in Q2!</a:t>
            </a:r>
          </a:p>
          <a:p>
            <a:pPr marL="0" lvl="0" indent="0">
              <a:lnSpc>
                <a:spcPct val="100000"/>
              </a:lnSpc>
              <a:spcBef>
                <a:spcPts val="0"/>
              </a:spcBef>
              <a:buNone/>
            </a:pPr>
            <a:endParaRPr lang="en-US" sz="1100" dirty="0">
              <a:latin typeface="Avenir Next LT Pro" panose="020B0504020202020204" pitchFamily="34" charset="0"/>
            </a:endParaRPr>
          </a:p>
          <a:p>
            <a:pPr marL="0" indent="0">
              <a:lnSpc>
                <a:spcPct val="100000"/>
              </a:lnSpc>
              <a:spcBef>
                <a:spcPts val="0"/>
              </a:spcBef>
              <a:buNone/>
            </a:pPr>
            <a:r>
              <a:rPr lang="en-US" sz="1100" dirty="0">
                <a:latin typeface="Avenir Next LT Pro" panose="020B0504020202020204" pitchFamily="34" charset="0"/>
              </a:rPr>
              <a:t>Learn more:</a:t>
            </a:r>
          </a:p>
          <a:p>
            <a:pPr marL="0" indent="0">
              <a:lnSpc>
                <a:spcPct val="100000"/>
              </a:lnSpc>
              <a:spcBef>
                <a:spcPts val="0"/>
              </a:spcBef>
              <a:buNone/>
            </a:pPr>
            <a:r>
              <a:rPr lang="en-US" sz="1100" u="sng" dirty="0">
                <a:latin typeface="Avenir Next LT Pro" panose="020B0504020202020204" pitchFamily="34" charset="0"/>
                <a:hlinkClick r:id="rId4"/>
              </a:rPr>
              <a:t>costarpowerbrokers.com/quarterly-deals-winners</a:t>
            </a:r>
            <a:endParaRPr lang="en-US" sz="1100" dirty="0">
              <a:latin typeface="Avenir Next LT Pro" panose="020B0504020202020204" pitchFamily="34" charset="0"/>
            </a:endParaRPr>
          </a:p>
          <a:p>
            <a:pPr marL="0" lvl="0" indent="0">
              <a:lnSpc>
                <a:spcPct val="100000"/>
              </a:lnSpc>
              <a:spcBef>
                <a:spcPts val="0"/>
              </a:spcBef>
              <a:buNone/>
            </a:pPr>
            <a:endParaRPr lang="en-US" sz="1100" dirty="0">
              <a:latin typeface="Avenir Next LT Pro" panose="020B0504020202020204" pitchFamily="34" charset="0"/>
            </a:endParaRPr>
          </a:p>
          <a:p>
            <a:pPr marL="0" lvl="0" indent="0">
              <a:lnSpc>
                <a:spcPct val="100000"/>
              </a:lnSpc>
              <a:spcBef>
                <a:spcPts val="0"/>
              </a:spcBef>
              <a:buNone/>
            </a:pPr>
            <a:r>
              <a:rPr lang="en-US" sz="1100" dirty="0">
                <a:latin typeface="Avenir Next LT Pro" panose="020B0504020202020204" pitchFamily="34" charset="0"/>
              </a:rPr>
              <a:t>-------------------------------------------------------</a:t>
            </a:r>
            <a:br>
              <a:rPr lang="en-US" sz="1100" dirty="0">
                <a:latin typeface="Avenir Next LT Pro" panose="020B0504020202020204" pitchFamily="34" charset="0"/>
              </a:rPr>
            </a:br>
            <a:endParaRPr lang="en-US" sz="1100" dirty="0">
              <a:latin typeface="Avenir Next LT Pro" panose="020B0504020202020204" pitchFamily="34" charset="0"/>
            </a:endParaRPr>
          </a:p>
          <a:p>
            <a:pPr marL="0" lvl="0" indent="0">
              <a:lnSpc>
                <a:spcPct val="100000"/>
              </a:lnSpc>
              <a:spcBef>
                <a:spcPts val="0"/>
              </a:spcBef>
              <a:buNone/>
            </a:pPr>
            <a:r>
              <a:rPr lang="en-US" sz="1200" b="1" dirty="0">
                <a:solidFill>
                  <a:srgbClr val="0070C0"/>
                </a:solidFill>
                <a:latin typeface="Avenir Next LT Pro" panose="020B0504020202020204" pitchFamily="34" charset="0"/>
              </a:rPr>
              <a:t>Sale Specific:</a:t>
            </a:r>
          </a:p>
          <a:p>
            <a:pPr marL="0" lvl="0" indent="0">
              <a:lnSpc>
                <a:spcPct val="100000"/>
              </a:lnSpc>
              <a:spcBef>
                <a:spcPts val="0"/>
              </a:spcBef>
              <a:buNone/>
            </a:pPr>
            <a:r>
              <a:rPr lang="en-US" sz="1100" dirty="0">
                <a:latin typeface="Avenir Next LT Pro" panose="020B0504020202020204" pitchFamily="34" charset="0"/>
              </a:rPr>
              <a:t>I am </a:t>
            </a:r>
            <a:r>
              <a:rPr lang="en-US" sz="1100" dirty="0" err="1">
                <a:latin typeface="Avenir Next LT Pro" panose="020B0504020202020204" pitchFamily="34" charset="0"/>
              </a:rPr>
              <a:t>honoured</a:t>
            </a:r>
            <a:r>
              <a:rPr lang="en-US" sz="1100" dirty="0">
                <a:latin typeface="Avenir Next LT Pro" panose="020B0504020202020204" pitchFamily="34" charset="0"/>
              </a:rPr>
              <a:t> to be recognized by @CoStar as a 2026 #CoStarPowerBroker Quarterly Deals winner for closing (BUILDING NAME or ADDRESS) for (OWNER NAME) in Q2! Congratulations to (OWNER NAME)!</a:t>
            </a:r>
          </a:p>
          <a:p>
            <a:pPr marL="0" lvl="0" indent="0">
              <a:lnSpc>
                <a:spcPct val="100000"/>
              </a:lnSpc>
              <a:spcBef>
                <a:spcPts val="0"/>
              </a:spcBef>
              <a:buNone/>
            </a:pPr>
            <a:endParaRPr lang="en-US" sz="1100" dirty="0">
              <a:latin typeface="Avenir Next LT Pro" panose="020B0504020202020204" pitchFamily="34" charset="0"/>
            </a:endParaRPr>
          </a:p>
          <a:p>
            <a:pPr marL="0" lvl="0" indent="0">
              <a:lnSpc>
                <a:spcPct val="100000"/>
              </a:lnSpc>
              <a:spcBef>
                <a:spcPts val="0"/>
              </a:spcBef>
              <a:buNone/>
            </a:pPr>
            <a:r>
              <a:rPr lang="en-US" sz="1200" b="1" dirty="0">
                <a:solidFill>
                  <a:srgbClr val="0070C0"/>
                </a:solidFill>
                <a:latin typeface="Avenir Next LT Pro" panose="020B0504020202020204" pitchFamily="34" charset="0"/>
              </a:rPr>
              <a:t>Landlord Specific:</a:t>
            </a:r>
          </a:p>
          <a:p>
            <a:pPr marL="0" lvl="0" indent="0">
              <a:lnSpc>
                <a:spcPct val="100000"/>
              </a:lnSpc>
              <a:spcBef>
                <a:spcPts val="0"/>
              </a:spcBef>
              <a:buNone/>
            </a:pPr>
            <a:r>
              <a:rPr lang="en-US" sz="1100" dirty="0">
                <a:latin typeface="Avenir Next LT Pro" panose="020B0504020202020204" pitchFamily="34" charset="0"/>
              </a:rPr>
              <a:t>I am </a:t>
            </a:r>
            <a:r>
              <a:rPr lang="en-US" sz="1100" dirty="0" err="1">
                <a:latin typeface="Avenir Next LT Pro" panose="020B0504020202020204" pitchFamily="34" charset="0"/>
              </a:rPr>
              <a:t>honoured</a:t>
            </a:r>
            <a:r>
              <a:rPr lang="en-US" sz="1100" dirty="0">
                <a:latin typeface="Avenir Next LT Pro" panose="020B0504020202020204" pitchFamily="34" charset="0"/>
              </a:rPr>
              <a:t> to be recognized by @CoStar as a 2026 #CoStarPowerBroker Quarterly Deals winner for the leasing to (TENANT NAME) on behalf of (OWNER NAME) at (BUILDING NAME or ADDRESS) in Q2!</a:t>
            </a:r>
          </a:p>
          <a:p>
            <a:pPr marL="0" lvl="0" indent="0">
              <a:lnSpc>
                <a:spcPct val="100000"/>
              </a:lnSpc>
              <a:spcBef>
                <a:spcPts val="0"/>
              </a:spcBef>
              <a:buNone/>
            </a:pPr>
            <a:endParaRPr lang="en-US" sz="1100" dirty="0">
              <a:latin typeface="Avenir Next LT Pro" panose="020B0504020202020204" pitchFamily="34" charset="0"/>
            </a:endParaRPr>
          </a:p>
          <a:p>
            <a:pPr marL="0" lvl="0" indent="0">
              <a:lnSpc>
                <a:spcPct val="100000"/>
              </a:lnSpc>
              <a:spcBef>
                <a:spcPts val="0"/>
              </a:spcBef>
              <a:buNone/>
            </a:pPr>
            <a:r>
              <a:rPr lang="en-US" sz="1200" b="1" dirty="0">
                <a:solidFill>
                  <a:srgbClr val="0070C0"/>
                </a:solidFill>
                <a:latin typeface="Avenir Next LT Pro" panose="020B0504020202020204" pitchFamily="34" charset="0"/>
              </a:rPr>
              <a:t>Tenant Rep Specific:</a:t>
            </a:r>
          </a:p>
          <a:p>
            <a:pPr marL="0" lvl="0" indent="0">
              <a:lnSpc>
                <a:spcPct val="100000"/>
              </a:lnSpc>
              <a:spcBef>
                <a:spcPts val="0"/>
              </a:spcBef>
              <a:buNone/>
            </a:pPr>
            <a:r>
              <a:rPr lang="en-US" sz="1100" dirty="0">
                <a:latin typeface="Avenir Next LT Pro" panose="020B0504020202020204" pitchFamily="34" charset="0"/>
              </a:rPr>
              <a:t>I am </a:t>
            </a:r>
            <a:r>
              <a:rPr lang="en-US" sz="1100" dirty="0" err="1">
                <a:latin typeface="Avenir Next LT Pro" panose="020B0504020202020204" pitchFamily="34" charset="0"/>
              </a:rPr>
              <a:t>honoured</a:t>
            </a:r>
            <a:r>
              <a:rPr lang="en-US" sz="1100" dirty="0">
                <a:latin typeface="Avenir Next LT Pro" panose="020B0504020202020204" pitchFamily="34" charset="0"/>
              </a:rPr>
              <a:t> to be recognized by @CoStar as a 2026 #CoStarPowerBroker Quarterly Deals winner for (TENANT NAME)’s lease at (BUILDING NAME or ADDRESS) in Q2!</a:t>
            </a:r>
          </a:p>
        </p:txBody>
      </p:sp>
      <p:pic>
        <p:nvPicPr>
          <p:cNvPr id="5" name="Picture 4">
            <a:extLst>
              <a:ext uri="{FF2B5EF4-FFF2-40B4-BE49-F238E27FC236}">
                <a16:creationId xmlns:a16="http://schemas.microsoft.com/office/drawing/2014/main" id="{A7E955F9-90C1-19BC-ECC3-FC9FBF69F7E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48049" y="1614535"/>
            <a:ext cx="3628931" cy="3628931"/>
          </a:xfrm>
          <a:prstGeom prst="rect">
            <a:avLst/>
          </a:prstGeom>
        </p:spPr>
      </p:pic>
    </p:spTree>
    <p:extLst>
      <p:ext uri="{BB962C8B-B14F-4D97-AF65-F5344CB8AC3E}">
        <p14:creationId xmlns:p14="http://schemas.microsoft.com/office/powerpoint/2010/main" val="2192598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1145D-E733-B688-CC9D-34B0DFB1F8A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F019B6-2A4A-0FA8-DF39-83E3DFBBFD4A}"/>
              </a:ext>
            </a:extLst>
          </p:cNvPr>
          <p:cNvSpPr>
            <a:spLocks noGrp="1"/>
          </p:cNvSpPr>
          <p:nvPr>
            <p:ph type="title"/>
          </p:nvPr>
        </p:nvSpPr>
        <p:spPr>
          <a:xfrm>
            <a:off x="704192" y="320675"/>
            <a:ext cx="10783617" cy="633413"/>
          </a:xfrm>
        </p:spPr>
        <p:txBody>
          <a:bodyPr>
            <a:normAutofit fontScale="90000"/>
          </a:bodyPr>
          <a:lstStyle/>
          <a:p>
            <a:r>
              <a:rPr lang="en-US">
                <a:latin typeface="Avenir Next LT Pro" panose="020B0504020202020204" pitchFamily="34" charset="0"/>
              </a:rPr>
              <a:t>Canada Winners</a:t>
            </a:r>
          </a:p>
        </p:txBody>
      </p:sp>
      <p:pic>
        <p:nvPicPr>
          <p:cNvPr id="2" name="Picture 1">
            <a:extLst>
              <a:ext uri="{FF2B5EF4-FFF2-40B4-BE49-F238E27FC236}">
                <a16:creationId xmlns:a16="http://schemas.microsoft.com/office/drawing/2014/main" id="{A70564C6-A364-E90E-C9EC-92F3082A4FD4}"/>
              </a:ext>
            </a:extLst>
          </p:cNvPr>
          <p:cNvPicPr>
            <a:picLocks noChangeAspect="1"/>
          </p:cNvPicPr>
          <p:nvPr/>
        </p:nvPicPr>
        <p:blipFill>
          <a:blip r:embed="rId2"/>
          <a:srcRect/>
          <a:stretch/>
        </p:blipFill>
        <p:spPr>
          <a:xfrm>
            <a:off x="346737" y="6485273"/>
            <a:ext cx="857595" cy="232130"/>
          </a:xfrm>
          <a:prstGeom prst="rect">
            <a:avLst/>
          </a:prstGeom>
        </p:spPr>
      </p:pic>
      <p:pic>
        <p:nvPicPr>
          <p:cNvPr id="4" name="Picture 3">
            <a:extLst>
              <a:ext uri="{FF2B5EF4-FFF2-40B4-BE49-F238E27FC236}">
                <a16:creationId xmlns:a16="http://schemas.microsoft.com/office/drawing/2014/main" id="{59BF1129-DB07-0176-645B-B7112360F3C3}"/>
              </a:ext>
            </a:extLst>
          </p:cNvPr>
          <p:cNvPicPr>
            <a:picLocks noChangeAspect="1"/>
          </p:cNvPicPr>
          <p:nvPr/>
        </p:nvPicPr>
        <p:blipFill>
          <a:blip r:embed="rId3"/>
          <a:srcRect/>
          <a:stretch/>
        </p:blipFill>
        <p:spPr>
          <a:xfrm>
            <a:off x="10513433" y="6505361"/>
            <a:ext cx="1331828" cy="228600"/>
          </a:xfrm>
          <a:prstGeom prst="rect">
            <a:avLst/>
          </a:prstGeom>
        </p:spPr>
      </p:pic>
      <p:sp>
        <p:nvSpPr>
          <p:cNvPr id="6" name="Content Placeholder 2">
            <a:extLst>
              <a:ext uri="{FF2B5EF4-FFF2-40B4-BE49-F238E27FC236}">
                <a16:creationId xmlns:a16="http://schemas.microsoft.com/office/drawing/2014/main" id="{399B75CE-0C95-3E43-C3B3-D38E710633FE}"/>
              </a:ext>
            </a:extLst>
          </p:cNvPr>
          <p:cNvSpPr txBox="1">
            <a:spLocks/>
          </p:cNvSpPr>
          <p:nvPr/>
        </p:nvSpPr>
        <p:spPr>
          <a:xfrm>
            <a:off x="435168" y="1335283"/>
            <a:ext cx="3506484" cy="2445858"/>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Avenir Next LT Pro" panose="020B0504020202020204" pitchFamily="34" charset="0"/>
              </a:rPr>
              <a:t>Company LinkedIn</a:t>
            </a:r>
          </a:p>
          <a:p>
            <a:pPr marL="0" lvl="0" indent="0">
              <a:lnSpc>
                <a:spcPct val="100000"/>
              </a:lnSpc>
              <a:spcBef>
                <a:spcPts val="0"/>
              </a:spcBef>
              <a:buNone/>
            </a:pPr>
            <a:endParaRPr lang="en-US" sz="1600" b="1" dirty="0">
              <a:latin typeface="Avenir Next LT Pro" panose="020B0504020202020204" pitchFamily="34" charset="0"/>
            </a:endParaRPr>
          </a:p>
          <a:p>
            <a:pPr marL="0" lvl="0" indent="0">
              <a:lnSpc>
                <a:spcPct val="100000"/>
              </a:lnSpc>
              <a:spcBef>
                <a:spcPts val="0"/>
              </a:spcBef>
              <a:buNone/>
            </a:pPr>
            <a:r>
              <a:rPr lang="en-US" sz="1200" dirty="0">
                <a:latin typeface="Avenir Next LT Pro" panose="020B0504020202020204" pitchFamily="34" charset="0"/>
              </a:rPr>
              <a:t>Please help us in congratulating (INSERT NAME(S)) for being recognized by @CoStar as a 2026 #CoStarPowerBroker Quarterly Deals winner for Q2! </a:t>
            </a:r>
          </a:p>
          <a:p>
            <a:pPr marL="0" lvl="0" indent="0">
              <a:lnSpc>
                <a:spcPct val="100000"/>
              </a:lnSpc>
              <a:spcBef>
                <a:spcPts val="0"/>
              </a:spcBef>
              <a:buNone/>
            </a:pPr>
            <a:endParaRPr lang="en-US" sz="1200" dirty="0">
              <a:latin typeface="Avenir Next LT Pro" panose="020B0504020202020204" pitchFamily="34" charset="0"/>
            </a:endParaRPr>
          </a:p>
          <a:p>
            <a:pPr marL="0" lvl="0" indent="0">
              <a:lnSpc>
                <a:spcPct val="100000"/>
              </a:lnSpc>
              <a:spcBef>
                <a:spcPts val="0"/>
              </a:spcBef>
              <a:buNone/>
            </a:pPr>
            <a:r>
              <a:rPr lang="en-US" sz="1200" dirty="0">
                <a:latin typeface="Avenir Next LT Pro" panose="020B0504020202020204" pitchFamily="34" charset="0"/>
              </a:rPr>
              <a:t>Learn more:</a:t>
            </a:r>
          </a:p>
          <a:p>
            <a:pPr marL="0" indent="0">
              <a:lnSpc>
                <a:spcPct val="100000"/>
              </a:lnSpc>
              <a:spcBef>
                <a:spcPts val="0"/>
              </a:spcBef>
              <a:buNone/>
            </a:pPr>
            <a:r>
              <a:rPr lang="en-US" sz="1200" u="sng" dirty="0">
                <a:latin typeface="Avenir Next LT Pro" panose="020B0504020202020204" pitchFamily="34" charset="0"/>
                <a:hlinkClick r:id="rId4"/>
              </a:rPr>
              <a:t>costarpowerbrokers.com/quarterly-deals-winners</a:t>
            </a:r>
            <a:endParaRPr lang="en-US" sz="1200" dirty="0">
              <a:latin typeface="Avenir Next LT Pro" panose="020B0504020202020204" pitchFamily="34" charset="0"/>
            </a:endParaRPr>
          </a:p>
        </p:txBody>
      </p:sp>
      <p:sp>
        <p:nvSpPr>
          <p:cNvPr id="7" name="Content Placeholder 2">
            <a:extLst>
              <a:ext uri="{FF2B5EF4-FFF2-40B4-BE49-F238E27FC236}">
                <a16:creationId xmlns:a16="http://schemas.microsoft.com/office/drawing/2014/main" id="{FDD74F48-555A-54D6-BD65-3BE0E1A228AA}"/>
              </a:ext>
            </a:extLst>
          </p:cNvPr>
          <p:cNvSpPr txBox="1">
            <a:spLocks/>
          </p:cNvSpPr>
          <p:nvPr/>
        </p:nvSpPr>
        <p:spPr>
          <a:xfrm>
            <a:off x="4396451" y="1309883"/>
            <a:ext cx="3506484" cy="2339545"/>
          </a:xfrm>
          <a:prstGeom prst="rect">
            <a:avLst/>
          </a:prstGeom>
        </p:spPr>
        <p:txBody>
          <a:bodyPr lIns="91440" tIns="45720" rIns="91440" bIns="45720"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Avenir Next LT Pro" panose="020B0504020202020204" pitchFamily="34" charset="0"/>
              </a:rPr>
              <a:t>Company Twitter</a:t>
            </a:r>
          </a:p>
          <a:p>
            <a:pPr marL="0" lvl="0" indent="0">
              <a:lnSpc>
                <a:spcPct val="100000"/>
              </a:lnSpc>
              <a:spcBef>
                <a:spcPts val="0"/>
              </a:spcBef>
              <a:buNone/>
            </a:pPr>
            <a:endParaRPr lang="en-US" sz="1600" b="1" dirty="0">
              <a:latin typeface="Avenir Next LT Pro" panose="020B0504020202020204" pitchFamily="34" charset="0"/>
            </a:endParaRPr>
          </a:p>
          <a:p>
            <a:pPr marL="0" lvl="0" indent="0">
              <a:lnSpc>
                <a:spcPct val="100000"/>
              </a:lnSpc>
              <a:spcBef>
                <a:spcPts val="0"/>
              </a:spcBef>
              <a:buNone/>
            </a:pPr>
            <a:r>
              <a:rPr lang="en-US" sz="1200" dirty="0">
                <a:latin typeface="Avenir Next LT Pro" panose="020B0504020202020204" pitchFamily="34" charset="0"/>
              </a:rPr>
              <a:t>Please help us in congratulating (INSERT NAME(S)) for being recognized by @CoStar as a 2026 #CoStarPowerBroker Quarterly Deals winner for Q2! </a:t>
            </a:r>
          </a:p>
          <a:p>
            <a:pPr marL="0" lvl="0" indent="0">
              <a:lnSpc>
                <a:spcPct val="100000"/>
              </a:lnSpc>
              <a:spcBef>
                <a:spcPts val="0"/>
              </a:spcBef>
              <a:buNone/>
            </a:pPr>
            <a:endParaRPr lang="en-US" sz="1200" dirty="0">
              <a:latin typeface="Avenir Next LT Pro" panose="020B0504020202020204" pitchFamily="34" charset="0"/>
            </a:endParaRPr>
          </a:p>
          <a:p>
            <a:pPr marL="0" lvl="0" indent="0">
              <a:lnSpc>
                <a:spcPct val="100000"/>
              </a:lnSpc>
              <a:spcBef>
                <a:spcPts val="0"/>
              </a:spcBef>
              <a:buNone/>
            </a:pPr>
            <a:r>
              <a:rPr lang="en-US" sz="1200" dirty="0">
                <a:latin typeface="Avenir Next LT Pro" panose="020B0504020202020204" pitchFamily="34" charset="0"/>
              </a:rPr>
              <a:t>Learn more:</a:t>
            </a:r>
          </a:p>
          <a:p>
            <a:pPr marL="0" indent="0">
              <a:lnSpc>
                <a:spcPct val="100000"/>
              </a:lnSpc>
              <a:spcBef>
                <a:spcPts val="0"/>
              </a:spcBef>
              <a:buNone/>
            </a:pPr>
            <a:r>
              <a:rPr lang="en-US" sz="1200" u="sng" dirty="0">
                <a:latin typeface="Avenir Next LT Pro" panose="020B0504020202020204" pitchFamily="34" charset="0"/>
                <a:hlinkClick r:id="rId4"/>
              </a:rPr>
              <a:t>costarpowerbrokers.com/quarterly-deals-winners</a:t>
            </a:r>
            <a:endParaRPr lang="en-US" sz="1200" dirty="0">
              <a:latin typeface="Avenir Next LT Pro" panose="020B0504020202020204" pitchFamily="34" charset="0"/>
            </a:endParaRPr>
          </a:p>
        </p:txBody>
      </p:sp>
      <p:pic>
        <p:nvPicPr>
          <p:cNvPr id="5" name="Picture 4">
            <a:extLst>
              <a:ext uri="{FF2B5EF4-FFF2-40B4-BE49-F238E27FC236}">
                <a16:creationId xmlns:a16="http://schemas.microsoft.com/office/drawing/2014/main" id="{12D78AC9-80D8-81E3-80C2-5890BAC979E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8348049" y="1614535"/>
            <a:ext cx="3628931" cy="3628931"/>
          </a:xfrm>
          <a:prstGeom prst="rect">
            <a:avLst/>
          </a:prstGeom>
        </p:spPr>
      </p:pic>
    </p:spTree>
    <p:extLst>
      <p:ext uri="{BB962C8B-B14F-4D97-AF65-F5344CB8AC3E}">
        <p14:creationId xmlns:p14="http://schemas.microsoft.com/office/powerpoint/2010/main" val="474949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fc5417d-5e00-4af6-bf03-feb4abf2f54f">
      <Terms xmlns="http://schemas.microsoft.com/office/infopath/2007/PartnerControls"/>
    </lcf76f155ced4ddcb4097134ff3c332f>
    <Image xmlns="6fc5417d-5e00-4af6-bf03-feb4abf2f54f" xsi:nil="true"/>
    <TaxCatchAll xmlns="d8587910-8187-466e-ae50-7c654419540e" xsi:nil="true"/>
    <shara xmlns="6fc5417d-5e00-4af6-bf03-feb4abf2f54f">
      <UserInfo>
        <DisplayName/>
        <AccountId xsi:nil="true"/>
        <AccountType/>
      </UserInfo>
    </shara>
    <Picture xmlns="6fc5417d-5e00-4af6-bf03-feb4abf2f54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D25196D58EFED4CB57856CFB2B0230A" ma:contentTypeVersion="24" ma:contentTypeDescription="Create a new document." ma:contentTypeScope="" ma:versionID="2f9f8ddf8065a545f6c78944e746bc5d">
  <xsd:schema xmlns:xsd="http://www.w3.org/2001/XMLSchema" xmlns:xs="http://www.w3.org/2001/XMLSchema" xmlns:p="http://schemas.microsoft.com/office/2006/metadata/properties" xmlns:ns2="6fc5417d-5e00-4af6-bf03-feb4abf2f54f" xmlns:ns3="e0a4c8bf-3d97-40f7-9b2a-baab9c82ee55" xmlns:ns4="d8587910-8187-466e-ae50-7c654419540e" targetNamespace="http://schemas.microsoft.com/office/2006/metadata/properties" ma:root="true" ma:fieldsID="10b9fc70ff6edb6f5d22c42930f1c3bd" ns2:_="" ns3:_="" ns4:_="">
    <xsd:import namespace="6fc5417d-5e00-4af6-bf03-feb4abf2f54f"/>
    <xsd:import namespace="e0a4c8bf-3d97-40f7-9b2a-baab9c82ee55"/>
    <xsd:import namespace="d8587910-8187-466e-ae50-7c654419540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shara" minOccurs="0"/>
                <xsd:element ref="ns2:MediaLengthInSeconds" minOccurs="0"/>
                <xsd:element ref="ns2:Image" minOccurs="0"/>
                <xsd:element ref="ns2:Picture" minOccurs="0"/>
                <xsd:element ref="ns2:lcf76f155ced4ddcb4097134ff3c332f" minOccurs="0"/>
                <xsd:element ref="ns4: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c5417d-5e00-4af6-bf03-feb4abf2f5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shara" ma:index="20" nillable="true" ma:displayName="shara" ma:description="review done" ma:format="Dropdown" ma:list="UserInfo" ma:SharePointGroup="0" ma:internalName="shara">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Image" ma:index="22" nillable="true" ma:displayName="Image" ma:format="Thumbnail" ma:internalName="Image">
      <xsd:simpleType>
        <xsd:restriction base="dms:Unknown"/>
      </xsd:simpleType>
    </xsd:element>
    <xsd:element name="Picture" ma:index="23" nillable="true" ma:displayName="Thumbnail" ma:format="Thumbnail" ma:internalName="Pictur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38954d6d-18eb-40ca-b49c-b986784b9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a4c8bf-3d97-40f7-9b2a-baab9c82ee5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8587910-8187-466e-ae50-7c654419540e"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f2a77afc-8f8c-44f4-9b17-b3de72bf1f71}" ma:internalName="TaxCatchAll" ma:showField="CatchAllData" ma:web="e0a4c8bf-3d97-40f7-9b2a-baab9c82ee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D7EA21-54A8-49E9-B713-EE812B10BC4B}">
  <ds:schemaRefs>
    <ds:schemaRef ds:uri="http://schemas.microsoft.com/sharepoint/v3/contenttype/forms"/>
  </ds:schemaRefs>
</ds:datastoreItem>
</file>

<file path=customXml/itemProps2.xml><?xml version="1.0" encoding="utf-8"?>
<ds:datastoreItem xmlns:ds="http://schemas.openxmlformats.org/officeDocument/2006/customXml" ds:itemID="{FEA6D4B8-E394-479F-AFA5-A55B903C2DC3}">
  <ds:schemaRefs>
    <ds:schemaRef ds:uri="99b25f86-c502-462b-a274-2a569e3ba1f1"/>
    <ds:schemaRef ds:uri="e0a4c8bf-3d97-40f7-9b2a-baab9c82ee5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fc5417d-5e00-4af6-bf03-feb4abf2f54f"/>
    <ds:schemaRef ds:uri="d8587910-8187-466e-ae50-7c654419540e"/>
  </ds:schemaRefs>
</ds:datastoreItem>
</file>

<file path=customXml/itemProps3.xml><?xml version="1.0" encoding="utf-8"?>
<ds:datastoreItem xmlns:ds="http://schemas.openxmlformats.org/officeDocument/2006/customXml" ds:itemID="{FA2273FA-F4F6-44D2-8E67-0FF19BF105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c5417d-5e00-4af6-bf03-feb4abf2f54f"/>
    <ds:schemaRef ds:uri="e0a4c8bf-3d97-40f7-9b2a-baab9c82ee55"/>
    <ds:schemaRef ds:uri="d8587910-8187-466e-ae50-7c65441954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cba6eff-d715-4116-b790-f04d3e4a0a52}" enabled="1" method="Standard" siteId="{9a64e7ca-363f-441c-9aa7-4f85977c09f1}" removed="0"/>
</clbl:labelList>
</file>

<file path=docProps/app.xml><?xml version="1.0" encoding="utf-8"?>
<Properties xmlns="http://schemas.openxmlformats.org/officeDocument/2006/extended-properties" xmlns:vt="http://schemas.openxmlformats.org/officeDocument/2006/docPropsVTypes">
  <TotalTime>0</TotalTime>
  <Words>910</Words>
  <Application>Microsoft Office PowerPoint</Application>
  <PresentationFormat>Widescreen</PresentationFormat>
  <Paragraphs>92</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Avenir Next LT Pro</vt:lpstr>
      <vt:lpstr>Calibri</vt:lpstr>
      <vt:lpstr>Calibri Light</vt:lpstr>
      <vt:lpstr>Office Theme</vt:lpstr>
      <vt:lpstr>PowerPoint Presentation</vt:lpstr>
      <vt:lpstr>How to use this toolkit</vt:lpstr>
      <vt:lpstr>United States Winners</vt:lpstr>
      <vt:lpstr>United States Winners</vt:lpstr>
      <vt:lpstr>Canada Winners</vt:lpstr>
      <vt:lpstr>Canada Winners</vt:lpstr>
    </vt:vector>
  </TitlesOfParts>
  <Company>CoStar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Geena Nazareth</dc:creator>
  <cp:lastModifiedBy>Caroline Powers</cp:lastModifiedBy>
  <cp:revision>13</cp:revision>
  <dcterms:created xsi:type="dcterms:W3CDTF">2020-02-10T19:26:09Z</dcterms:created>
  <dcterms:modified xsi:type="dcterms:W3CDTF">2026-07-15T20:26:10Z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0x010100AD25196D58EFED4CB57856CFB2B0230A</vt:lpwstr>
  </property>
  <property fmtid="{D5CDD505-2E9C-101B-9397-08002B2CF9AE}" pid="3" name="o69511912ce44b04b5ee867055776c6d">
    <vt:lpwstr>Apartments|1cd6aab3-39c1-4ec5-84c9-22979742a6d8</vt:lpwstr>
  </property>
  <property fmtid="{D5CDD505-2E9C-101B-9397-08002B2CF9AE}" pid="4" name="TaxCatchAll">
    <vt:lpwstr>14;#Apartments|1cd6aab3-39c1-4ec5-84c9-22979742a6d8</vt:lpwstr>
  </property>
  <property fmtid="{D5CDD505-2E9C-101B-9397-08002B2CF9AE}" pid="5" name="Apts_x0020_Internal_x0020_Keywords">
    <vt:lpwstr/>
  </property>
  <property fmtid="{D5CDD505-2E9C-101B-9397-08002B2CF9AE}" pid="6" name="h418904b2fa8471f9930418f94c9e067">
    <vt:lpwstr/>
  </property>
  <property fmtid="{D5CDD505-2E9C-101B-9397-08002B2CF9AE}" pid="7" name="h7363574b2bd4b98983068ffa9a9e158">
    <vt:lpwstr/>
  </property>
  <property fmtid="{D5CDD505-2E9C-101B-9397-08002B2CF9AE}" pid="8" name="Partnerships">
    <vt:lpwstr/>
  </property>
  <property fmtid="{D5CDD505-2E9C-101B-9397-08002B2CF9AE}" pid="9" name="d192869bc23a4fe49dfaefd6c1ed3303">
    <vt:lpwstr/>
  </property>
  <property fmtid="{D5CDD505-2E9C-101B-9397-08002B2CF9AE}" pid="10" name="Products">
    <vt:lpwstr>14;#Apartments|1cd6aab3-39c1-4ec5-84c9-22979742a6d8</vt:lpwstr>
  </property>
  <property fmtid="{D5CDD505-2E9C-101B-9397-08002B2CF9AE}" pid="11" name="Collateral_x0020_Type">
    <vt:lpwstr/>
  </property>
  <property fmtid="{D5CDD505-2E9C-101B-9397-08002B2CF9AE}" pid="12" name="Apts Internal Keywords">
    <vt:lpwstr/>
  </property>
  <property fmtid="{D5CDD505-2E9C-101B-9397-08002B2CF9AE}" pid="13" name="Collateral Type">
    <vt:lpwstr/>
  </property>
  <property fmtid="{D5CDD505-2E9C-101B-9397-08002B2CF9AE}" pid="14" name="MediaServiceImageTags">
    <vt:lpwstr/>
  </property>
</Properties>
</file>