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77" r:id="rId6"/>
    <p:sldId id="276" r:id="rId7"/>
    <p:sldId id="278" r:id="rId8"/>
    <p:sldId id="279"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8BD63-57BE-B1DA-D663-03352A2F3D22}" v="32" dt="2026-04-03T16:07:41.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owers" userId="S::cpowers1@costar.com::ecc59613-c139-48b2-a2bc-40ab4e68d72d" providerId="AD" clId="Web-{8678BD63-57BE-B1DA-D663-03352A2F3D22}"/>
    <pc:docChg chg="modSld">
      <pc:chgData name="Caroline Powers" userId="S::cpowers1@costar.com::ecc59613-c139-48b2-a2bc-40ab4e68d72d" providerId="AD" clId="Web-{8678BD63-57BE-B1DA-D663-03352A2F3D22}" dt="2026-04-03T16:07:41.585" v="29"/>
      <pc:docMkLst>
        <pc:docMk/>
      </pc:docMkLst>
      <pc:sldChg chg="modSp">
        <pc:chgData name="Caroline Powers" userId="S::cpowers1@costar.com::ecc59613-c139-48b2-a2bc-40ab4e68d72d" providerId="AD" clId="Web-{8678BD63-57BE-B1DA-D663-03352A2F3D22}" dt="2026-04-03T16:05:17.503" v="2" actId="20577"/>
        <pc:sldMkLst>
          <pc:docMk/>
          <pc:sldMk cId="1421532038" sldId="260"/>
        </pc:sldMkLst>
        <pc:spChg chg="mod">
          <ac:chgData name="Caroline Powers" userId="S::cpowers1@costar.com::ecc59613-c139-48b2-a2bc-40ab4e68d72d" providerId="AD" clId="Web-{8678BD63-57BE-B1DA-D663-03352A2F3D22}" dt="2026-04-03T16:05:17.503" v="2" actId="20577"/>
          <ac:spMkLst>
            <pc:docMk/>
            <pc:sldMk cId="1421532038" sldId="260"/>
            <ac:spMk id="2" creationId="{00000000-0000-0000-0000-000000000000}"/>
          </ac:spMkLst>
        </pc:spChg>
      </pc:sldChg>
      <pc:sldChg chg="addSp delSp modSp">
        <pc:chgData name="Caroline Powers" userId="S::cpowers1@costar.com::ecc59613-c139-48b2-a2bc-40ab4e68d72d" providerId="AD" clId="Web-{8678BD63-57BE-B1DA-D663-03352A2F3D22}" dt="2026-04-03T16:07:32.335" v="23"/>
        <pc:sldMkLst>
          <pc:docMk/>
          <pc:sldMk cId="3023788545" sldId="276"/>
        </pc:sldMkLst>
        <pc:spChg chg="mod">
          <ac:chgData name="Caroline Powers" userId="S::cpowers1@costar.com::ecc59613-c139-48b2-a2bc-40ab4e68d72d" providerId="AD" clId="Web-{8678BD63-57BE-B1DA-D663-03352A2F3D22}" dt="2026-04-03T16:06:03.910" v="19"/>
          <ac:spMkLst>
            <pc:docMk/>
            <pc:sldMk cId="3023788545" sldId="276"/>
            <ac:spMk id="8" creationId="{6FBADFB9-D3A0-327E-2555-2EE6D90A9C08}"/>
          </ac:spMkLst>
        </pc:spChg>
        <pc:spChg chg="mod">
          <ac:chgData name="Caroline Powers" userId="S::cpowers1@costar.com::ecc59613-c139-48b2-a2bc-40ab4e68d72d" providerId="AD" clId="Web-{8678BD63-57BE-B1DA-D663-03352A2F3D22}" dt="2026-04-03T16:06:03.910" v="19"/>
          <ac:spMkLst>
            <pc:docMk/>
            <pc:sldMk cId="3023788545" sldId="276"/>
            <ac:spMk id="9" creationId="{7FFE5A1F-1E07-9B4B-F1DA-CF13B4B8AE9D}"/>
          </ac:spMkLst>
        </pc:spChg>
        <pc:picChg chg="del">
          <ac:chgData name="Caroline Powers" userId="S::cpowers1@costar.com::ecc59613-c139-48b2-a2bc-40ab4e68d72d" providerId="AD" clId="Web-{8678BD63-57BE-B1DA-D663-03352A2F3D22}" dt="2026-04-03T16:07:32.335" v="23"/>
          <ac:picMkLst>
            <pc:docMk/>
            <pc:sldMk cId="3023788545" sldId="276"/>
            <ac:picMk id="5" creationId="{809F2FC6-A43D-D2C5-A60D-DF6D76EE431F}"/>
          </ac:picMkLst>
        </pc:picChg>
        <pc:picChg chg="add mod">
          <ac:chgData name="Caroline Powers" userId="S::cpowers1@costar.com::ecc59613-c139-48b2-a2bc-40ab4e68d72d" providerId="AD" clId="Web-{8678BD63-57BE-B1DA-D663-03352A2F3D22}" dt="2026-04-03T16:07:31.288" v="22" actId="14100"/>
          <ac:picMkLst>
            <pc:docMk/>
            <pc:sldMk cId="3023788545" sldId="276"/>
            <ac:picMk id="6" creationId="{8165D6FA-3880-671A-EA37-D8E341B5509E}"/>
          </ac:picMkLst>
        </pc:picChg>
      </pc:sldChg>
      <pc:sldChg chg="addSp delSp modSp">
        <pc:chgData name="Caroline Powers" userId="S::cpowers1@costar.com::ecc59613-c139-48b2-a2bc-40ab4e68d72d" providerId="AD" clId="Web-{8678BD63-57BE-B1DA-D663-03352A2F3D22}" dt="2026-04-03T16:07:35.272" v="25"/>
        <pc:sldMkLst>
          <pc:docMk/>
          <pc:sldMk cId="3517294204" sldId="278"/>
        </pc:sldMkLst>
        <pc:spChg chg="mod">
          <ac:chgData name="Caroline Powers" userId="S::cpowers1@costar.com::ecc59613-c139-48b2-a2bc-40ab4e68d72d" providerId="AD" clId="Web-{8678BD63-57BE-B1DA-D663-03352A2F3D22}" dt="2026-04-03T16:05:36.831" v="9" actId="20577"/>
          <ac:spMkLst>
            <pc:docMk/>
            <pc:sldMk cId="3517294204" sldId="278"/>
            <ac:spMk id="6" creationId="{9C93EF6B-6446-465C-5228-F863C83DEC8B}"/>
          </ac:spMkLst>
        </pc:spChg>
        <pc:spChg chg="mod">
          <ac:chgData name="Caroline Powers" userId="S::cpowers1@costar.com::ecc59613-c139-48b2-a2bc-40ab4e68d72d" providerId="AD" clId="Web-{8678BD63-57BE-B1DA-D663-03352A2F3D22}" dt="2026-04-03T16:05:41.519" v="12" actId="20577"/>
          <ac:spMkLst>
            <pc:docMk/>
            <pc:sldMk cId="3517294204" sldId="278"/>
            <ac:spMk id="7" creationId="{EF463F29-30E5-D53F-0D20-7416ED0B73CA}"/>
          </ac:spMkLst>
        </pc:spChg>
        <pc:picChg chg="del">
          <ac:chgData name="Caroline Powers" userId="S::cpowers1@costar.com::ecc59613-c139-48b2-a2bc-40ab4e68d72d" providerId="AD" clId="Web-{8678BD63-57BE-B1DA-D663-03352A2F3D22}" dt="2026-04-03T16:07:34.694" v="24"/>
          <ac:picMkLst>
            <pc:docMk/>
            <pc:sldMk cId="3517294204" sldId="278"/>
            <ac:picMk id="5" creationId="{D1F45AF9-7D50-2AF7-E3C5-E52D898671BC}"/>
          </ac:picMkLst>
        </pc:picChg>
        <pc:picChg chg="add">
          <ac:chgData name="Caroline Powers" userId="S::cpowers1@costar.com::ecc59613-c139-48b2-a2bc-40ab4e68d72d" providerId="AD" clId="Web-{8678BD63-57BE-B1DA-D663-03352A2F3D22}" dt="2026-04-03T16:07:35.272" v="25"/>
          <ac:picMkLst>
            <pc:docMk/>
            <pc:sldMk cId="3517294204" sldId="278"/>
            <ac:picMk id="9" creationId="{962A0829-0E50-3BE6-1295-5D24AF47C724}"/>
          </ac:picMkLst>
        </pc:picChg>
      </pc:sldChg>
      <pc:sldChg chg="addSp delSp modSp">
        <pc:chgData name="Caroline Powers" userId="S::cpowers1@costar.com::ecc59613-c139-48b2-a2bc-40ab4e68d72d" providerId="AD" clId="Web-{8678BD63-57BE-B1DA-D663-03352A2F3D22}" dt="2026-04-03T16:07:38.757" v="27"/>
        <pc:sldMkLst>
          <pc:docMk/>
          <pc:sldMk cId="2192598160" sldId="279"/>
        </pc:sldMkLst>
        <pc:spChg chg="mod">
          <ac:chgData name="Caroline Powers" userId="S::cpowers1@costar.com::ecc59613-c139-48b2-a2bc-40ab4e68d72d" providerId="AD" clId="Web-{8678BD63-57BE-B1DA-D663-03352A2F3D22}" dt="2026-04-03T16:06:03.910" v="19"/>
          <ac:spMkLst>
            <pc:docMk/>
            <pc:sldMk cId="2192598160" sldId="279"/>
            <ac:spMk id="10" creationId="{FB54CBB8-08C7-41AD-7C44-AEA894AC805A}"/>
          </ac:spMkLst>
        </pc:spChg>
        <pc:spChg chg="mod">
          <ac:chgData name="Caroline Powers" userId="S::cpowers1@costar.com::ecc59613-c139-48b2-a2bc-40ab4e68d72d" providerId="AD" clId="Web-{8678BD63-57BE-B1DA-D663-03352A2F3D22}" dt="2026-04-03T16:06:03.910" v="19"/>
          <ac:spMkLst>
            <pc:docMk/>
            <pc:sldMk cId="2192598160" sldId="279"/>
            <ac:spMk id="11" creationId="{BC906DE3-5ABA-F555-09BB-1496E9A26DC4}"/>
          </ac:spMkLst>
        </pc:spChg>
        <pc:picChg chg="del">
          <ac:chgData name="Caroline Powers" userId="S::cpowers1@costar.com::ecc59613-c139-48b2-a2bc-40ab4e68d72d" providerId="AD" clId="Web-{8678BD63-57BE-B1DA-D663-03352A2F3D22}" dt="2026-04-03T16:07:38.147" v="26"/>
          <ac:picMkLst>
            <pc:docMk/>
            <pc:sldMk cId="2192598160" sldId="279"/>
            <ac:picMk id="5" creationId="{A61C3D47-00C2-8209-99BF-5E1669C2AAE7}"/>
          </ac:picMkLst>
        </pc:picChg>
        <pc:picChg chg="add">
          <ac:chgData name="Caroline Powers" userId="S::cpowers1@costar.com::ecc59613-c139-48b2-a2bc-40ab4e68d72d" providerId="AD" clId="Web-{8678BD63-57BE-B1DA-D663-03352A2F3D22}" dt="2026-04-03T16:07:38.757" v="27"/>
          <ac:picMkLst>
            <pc:docMk/>
            <pc:sldMk cId="2192598160" sldId="279"/>
            <ac:picMk id="7" creationId="{05BC7F8B-B1D0-7BBD-AF2D-598A56A9EDF1}"/>
          </ac:picMkLst>
        </pc:picChg>
      </pc:sldChg>
      <pc:sldChg chg="addSp delSp modSp">
        <pc:chgData name="Caroline Powers" userId="S::cpowers1@costar.com::ecc59613-c139-48b2-a2bc-40ab4e68d72d" providerId="AD" clId="Web-{8678BD63-57BE-B1DA-D663-03352A2F3D22}" dt="2026-04-03T16:07:41.585" v="29"/>
        <pc:sldMkLst>
          <pc:docMk/>
          <pc:sldMk cId="474949766" sldId="280"/>
        </pc:sldMkLst>
        <pc:spChg chg="mod">
          <ac:chgData name="Caroline Powers" userId="S::cpowers1@costar.com::ecc59613-c139-48b2-a2bc-40ab4e68d72d" providerId="AD" clId="Web-{8678BD63-57BE-B1DA-D663-03352A2F3D22}" dt="2026-04-03T16:06:03.910" v="19"/>
          <ac:spMkLst>
            <pc:docMk/>
            <pc:sldMk cId="474949766" sldId="280"/>
            <ac:spMk id="6" creationId="{399B75CE-0C95-3E43-C3B3-D38E710633FE}"/>
          </ac:spMkLst>
        </pc:spChg>
        <pc:spChg chg="mod">
          <ac:chgData name="Caroline Powers" userId="S::cpowers1@costar.com::ecc59613-c139-48b2-a2bc-40ab4e68d72d" providerId="AD" clId="Web-{8678BD63-57BE-B1DA-D663-03352A2F3D22}" dt="2026-04-03T16:06:03.910" v="19"/>
          <ac:spMkLst>
            <pc:docMk/>
            <pc:sldMk cId="474949766" sldId="280"/>
            <ac:spMk id="7" creationId="{FDD74F48-555A-54D6-BD65-3BE0E1A228AA}"/>
          </ac:spMkLst>
        </pc:spChg>
        <pc:picChg chg="del">
          <ac:chgData name="Caroline Powers" userId="S::cpowers1@costar.com::ecc59613-c139-48b2-a2bc-40ab4e68d72d" providerId="AD" clId="Web-{8678BD63-57BE-B1DA-D663-03352A2F3D22}" dt="2026-04-03T16:07:40.882" v="28"/>
          <ac:picMkLst>
            <pc:docMk/>
            <pc:sldMk cId="474949766" sldId="280"/>
            <ac:picMk id="5" creationId="{D2AB1C6B-9DE6-3566-0173-3B80B46DD052}"/>
          </ac:picMkLst>
        </pc:picChg>
        <pc:picChg chg="add">
          <ac:chgData name="Caroline Powers" userId="S::cpowers1@costar.com::ecc59613-c139-48b2-a2bc-40ab4e68d72d" providerId="AD" clId="Web-{8678BD63-57BE-B1DA-D663-03352A2F3D22}" dt="2026-04-03T16:07:41.585" v="29"/>
          <ac:picMkLst>
            <pc:docMk/>
            <pc:sldMk cId="474949766" sldId="280"/>
            <ac:picMk id="9" creationId="{3CF163A3-65D1-167C-00A6-79ABE012BD1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5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4/3/2026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4/3/2026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4/3/2026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4/3/2026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4/3/2026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4/3/2026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starpowerbrokers.com/quarterly-deals-winners" TargetMode="Externa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powerbrokers.com/quarterly-deals-win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598" y="2235348"/>
            <a:ext cx="5805055" cy="3098654"/>
          </a:xfrm>
        </p:spPr>
        <p:txBody>
          <a:bodyPr vert="horz" lIns="91440" tIns="45720" rIns="91440" bIns="0" rtlCol="0" anchor="t">
            <a:normAutofit/>
          </a:bodyPr>
          <a:lstStyle/>
          <a:p>
            <a:pPr marL="0" indent="0">
              <a:buNone/>
            </a:pPr>
            <a:r>
              <a:rPr lang="en-US" sz="4000" b="1">
                <a:solidFill>
                  <a:schemeClr val="bg1"/>
                </a:solidFill>
                <a:latin typeface="Avenir Next LT Pro"/>
                <a:cs typeface="Arial"/>
              </a:rPr>
              <a:t>Power Broker </a:t>
            </a:r>
            <a:br>
              <a:rPr lang="en-US" sz="4000" b="1" dirty="0">
                <a:latin typeface="Avenir Next LT Pro" panose="020B0504020202020204" pitchFamily="34" charset="77"/>
                <a:cs typeface="Arial"/>
              </a:rPr>
            </a:br>
            <a:r>
              <a:rPr lang="en-US" sz="4000" b="1">
                <a:solidFill>
                  <a:schemeClr val="bg1"/>
                </a:solidFill>
                <a:latin typeface="Avenir Next LT Pro"/>
                <a:cs typeface="Arial"/>
              </a:rPr>
              <a:t>Quarterly Deals </a:t>
            </a:r>
            <a:br>
              <a:rPr lang="en-US" b="1" dirty="0">
                <a:latin typeface="Avenir Next LT Pro" panose="020B0504020202020204" pitchFamily="34" charset="77"/>
                <a:cs typeface="Arial"/>
              </a:rPr>
            </a:br>
            <a:br>
              <a:rPr lang="en-US" b="1" dirty="0">
                <a:latin typeface="Avenir Next LT Pro" panose="020B0504020202020204" pitchFamily="34" charset="77"/>
                <a:cs typeface="Arial"/>
              </a:rPr>
            </a:br>
            <a:r>
              <a:rPr lang="en-US">
                <a:solidFill>
                  <a:schemeClr val="bg1"/>
                </a:solidFill>
                <a:latin typeface="Avenir Next LT Pro"/>
                <a:cs typeface="Arial"/>
              </a:rPr>
              <a:t>Winners Social Media Toolkit</a:t>
            </a:r>
            <a:br>
              <a:rPr lang="en-US" b="1" dirty="0">
                <a:latin typeface="Avenir Next LT Pro" panose="020B0504020202020204" pitchFamily="34" charset="77"/>
                <a:cs typeface="Arial"/>
              </a:rPr>
            </a:br>
            <a:endParaRPr lang="en-US" sz="2200" b="1">
              <a:solidFill>
                <a:schemeClr val="bg1"/>
              </a:solidFill>
              <a:latin typeface="Avenir Next LT Pro" panose="020B0504020202020204" pitchFamily="34" charset="77"/>
              <a:cs typeface="Arial"/>
            </a:endParaRPr>
          </a:p>
          <a:p>
            <a:pPr marL="0" indent="0">
              <a:buNone/>
            </a:pPr>
            <a:r>
              <a:rPr lang="en-US" sz="3200" b="1">
                <a:solidFill>
                  <a:schemeClr val="bg1"/>
                </a:solidFill>
                <a:latin typeface="Avenir Next LT Pro"/>
                <a:cs typeface="Arial"/>
              </a:rPr>
              <a:t>Q1 2026</a:t>
            </a:r>
          </a:p>
        </p:txBody>
      </p:sp>
      <p:pic>
        <p:nvPicPr>
          <p:cNvPr id="5" name="Picture 4" descr="A black and white logo&#10;&#10;AI-generated content may be incorrect.">
            <a:extLst>
              <a:ext uri="{FF2B5EF4-FFF2-40B4-BE49-F238E27FC236}">
                <a16:creationId xmlns:a16="http://schemas.microsoft.com/office/drawing/2014/main" id="{51EF585B-7E06-F97A-66E2-FCA400BB9F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873" y="493331"/>
            <a:ext cx="2854037" cy="1076995"/>
          </a:xfrm>
          <a:prstGeom prst="rect">
            <a:avLst/>
          </a:prstGeom>
        </p:spPr>
      </p:pic>
      <p:sp>
        <p:nvSpPr>
          <p:cNvPr id="7" name="Text Placeholder 1">
            <a:extLst>
              <a:ext uri="{FF2B5EF4-FFF2-40B4-BE49-F238E27FC236}">
                <a16:creationId xmlns:a16="http://schemas.microsoft.com/office/drawing/2014/main" id="{4E725D12-9741-5F08-47AD-0209B3BFBB6A}"/>
              </a:ext>
            </a:extLst>
          </p:cNvPr>
          <p:cNvSpPr txBox="1">
            <a:spLocks/>
          </p:cNvSpPr>
          <p:nvPr>
            <p:custDataLst>
              <p:tags r:id="rId1"/>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500" err="1">
                <a:solidFill>
                  <a:schemeClr val="bg1"/>
                </a:solidFill>
                <a:latin typeface="Avenir Next LT Pro" panose="020B0504020202020204" pitchFamily="34" charset="77"/>
                <a:cs typeface="Arial"/>
              </a:rPr>
              <a:t>CoStarPowerBrokers.com</a:t>
            </a:r>
            <a:endParaRPr lang="en-US" sz="1500">
              <a:solidFill>
                <a:schemeClr val="bg1"/>
              </a:solidFill>
              <a:latin typeface="Avenir Next LT Pro" panose="020B0504020202020204" pitchFamily="34" charset="77"/>
              <a:cs typeface="Arial"/>
            </a:endParaRPr>
          </a:p>
        </p:txBody>
      </p:sp>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How to use this toolkit</a:t>
            </a: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latin typeface="Avenir Next LT Pro" panose="020B0504020202020204" pitchFamily="34" charset="0"/>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States Winners</a:t>
            </a:r>
          </a:p>
        </p:txBody>
      </p:sp>
      <p:sp>
        <p:nvSpPr>
          <p:cNvPr id="8" name="Content Placeholder 2">
            <a:extLst>
              <a:ext uri="{FF2B5EF4-FFF2-40B4-BE49-F238E27FC236}">
                <a16:creationId xmlns:a16="http://schemas.microsoft.com/office/drawing/2014/main" id="{6FBADFB9-D3A0-327E-2555-2EE6D90A9C08}"/>
              </a:ext>
            </a:extLst>
          </p:cNvPr>
          <p:cNvSpPr txBox="1">
            <a:spLocks/>
          </p:cNvSpPr>
          <p:nvPr/>
        </p:nvSpPr>
        <p:spPr>
          <a:xfrm>
            <a:off x="435168" y="1309883"/>
            <a:ext cx="3789406" cy="5117260"/>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LinkedIn</a:t>
            </a:r>
            <a:br>
              <a:rPr lang="en-US" sz="1400" b="1">
                <a:solidFill>
                  <a:srgbClr val="0070C0"/>
                </a:solidFill>
                <a:latin typeface="Avenir Next LT Pro" panose="020B0504020202020204" pitchFamily="34" charset="0"/>
              </a:rPr>
            </a:br>
            <a:endParaRPr lang="en-US" sz="1400" b="1">
              <a:solidFill>
                <a:srgbClr val="0070C0"/>
              </a:solidFill>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p>
          <a:p>
            <a:pPr marL="0" lvl="0" indent="0">
              <a:lnSpc>
                <a:spcPct val="100000"/>
              </a:lnSpc>
              <a:spcBef>
                <a:spcPts val="0"/>
              </a:spcBef>
              <a:buNone/>
            </a:pPr>
            <a:r>
              <a:rPr lang="en-US" sz="1100">
                <a:latin typeface="Avenir Next LT Pro" panose="020B0504020202020204" pitchFamily="34" charset="0"/>
              </a:rPr>
              <a:t>I am honored to be recognized by @CoStar</a:t>
            </a:r>
            <a:br>
              <a:rPr lang="en-US" sz="1100">
                <a:latin typeface="Avenir Next LT Pro" panose="020B0504020202020204" pitchFamily="34" charset="0"/>
              </a:rPr>
            </a:br>
            <a:r>
              <a:rPr lang="en-US" sz="1100">
                <a:latin typeface="Avenir Next LT Pro" panose="020B0504020202020204" pitchFamily="34" charset="0"/>
              </a:rPr>
              <a:t>as a 2026 #CoStarPowerBroker Quarterly Deals winner for closing a top #CRE transaction in Q1!</a:t>
            </a:r>
            <a:br>
              <a:rPr lang="en-US" sz="1100">
                <a:latin typeface="Avenir Next LT Pro" panose="020B0504020202020204" pitchFamily="34" charset="0"/>
              </a:rPr>
            </a:b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 </a:t>
            </a:r>
            <a:br>
              <a:rPr lang="en-US" sz="1100">
                <a:latin typeface="Avenir Next LT Pro" panose="020B0504020202020204" pitchFamily="34" charset="0"/>
              </a:rPr>
            </a:br>
            <a:r>
              <a:rPr lang="en-US" sz="1100" u="sng">
                <a:latin typeface="Avenir Next LT Pro" panose="020B0504020202020204" pitchFamily="34" charset="0"/>
                <a:hlinkClick r:id="rId2"/>
              </a:rPr>
              <a:t>costarpowerbrokers.com/quarterly-deals-winners</a:t>
            </a:r>
            <a:endParaRPr lang="en-US" sz="1100">
              <a:latin typeface="Avenir Next LT Pro" panose="020B0504020202020204" pitchFamily="34" charset="0"/>
            </a:endParaRP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2026 #CoStarPowerBroker Quarterly Deals winner for closing (BUILDING NAME or ADDRESS) for (OWNER NAME) in Q1! Congratulations to (OWNER NAME)!</a:t>
            </a:r>
          </a:p>
          <a:p>
            <a:pPr marL="0" lvl="0" indent="0">
              <a:lnSpc>
                <a:spcPct val="100000"/>
              </a:lnSpc>
              <a:spcBef>
                <a:spcPts val="0"/>
              </a:spcBef>
              <a:buNone/>
            </a:pPr>
            <a:endParaRPr lang="en-US" sz="1100">
              <a:solidFill>
                <a:srgbClr val="0070C0"/>
              </a:solidFill>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2026 #CoStarPowerBroker Quarterly Deals winner for the leasing to (TENANT NAME) on behalf of (OWNER NAME) at (BUILDING NAME or ADDRESS) in Q1!</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2026 #CoStarPowerBroker Quarterly Deals winner for (TENANT NAME)’s lease at (BUILDING NAME or ADDRESS) in Q1!</a:t>
            </a:r>
          </a:p>
        </p:txBody>
      </p:sp>
      <p:sp>
        <p:nvSpPr>
          <p:cNvPr id="9" name="Content Placeholder 2">
            <a:extLst>
              <a:ext uri="{FF2B5EF4-FFF2-40B4-BE49-F238E27FC236}">
                <a16:creationId xmlns:a16="http://schemas.microsoft.com/office/drawing/2014/main" id="{7FFE5A1F-1E07-9B4B-F1DA-CF13B4B8AE9D}"/>
              </a:ext>
            </a:extLst>
          </p:cNvPr>
          <p:cNvSpPr txBox="1">
            <a:spLocks/>
          </p:cNvSpPr>
          <p:nvPr/>
        </p:nvSpPr>
        <p:spPr>
          <a:xfrm>
            <a:off x="4296480" y="1309883"/>
            <a:ext cx="3899548" cy="5625127"/>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Twitter</a:t>
            </a:r>
          </a:p>
          <a:p>
            <a:pPr marL="0" lvl="0" indent="0">
              <a:lnSpc>
                <a:spcPct val="100000"/>
              </a:lnSpc>
              <a:spcBef>
                <a:spcPts val="0"/>
              </a:spcBef>
              <a:buNone/>
            </a:pPr>
            <a:endParaRPr lang="en-US" sz="1600" b="1">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p>
          <a:p>
            <a:pPr marL="0" lvl="0" indent="0">
              <a:lnSpc>
                <a:spcPct val="100000"/>
              </a:lnSpc>
              <a:spcBef>
                <a:spcPts val="0"/>
              </a:spcBef>
              <a:buNone/>
            </a:pPr>
            <a:r>
              <a:rPr lang="en-US" sz="1100">
                <a:latin typeface="Avenir Next LT Pro" panose="020B0504020202020204" pitchFamily="34" charset="0"/>
              </a:rPr>
              <a:t>Excited to announce that I have been recognized by @CoStar as a 2026 #CoStarPowerBroker Quarterly Deals winner for closing a top #CRE transaction in Q1!</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2"/>
              </a:rPr>
              <a:t>costarpowerbrokers.com/quarterly-deals-winners</a:t>
            </a:r>
            <a:br>
              <a:rPr lang="en-US" sz="1100" u="sng">
                <a:latin typeface="Avenir Next LT Pro" panose="020B0504020202020204" pitchFamily="34" charset="0"/>
              </a:rPr>
            </a:br>
            <a:endParaRPr lang="en-US" sz="1100" u="sng">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2026 #CoStarPowerBroker Quarterly Deals winner for closing (BUILDING NAME or ADDRESS) for (OWNER NAME) in Q1! Congratulations to (OWNER NAME)!</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2026 #CoStarPowerBroker Quarterly Deals winner for the leasing to (TENANT NAME) on behalf of (OWNER NAME) at (BUILDING NAME or ADDRESS) in Q1!</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honored to be recognized by @CoStar as a 2026 #CoStarPowerBroker Quarterly Deals winner for (TENANT NAME)’s lease at (BUILDING NAME or ADDRESS) in Q1!</a:t>
            </a:r>
          </a:p>
        </p:txBody>
      </p:sp>
      <p:pic>
        <p:nvPicPr>
          <p:cNvPr id="2" name="Picture 1">
            <a:extLst>
              <a:ext uri="{FF2B5EF4-FFF2-40B4-BE49-F238E27FC236}">
                <a16:creationId xmlns:a16="http://schemas.microsoft.com/office/drawing/2014/main" id="{448E6B10-3205-74BE-FCE8-B0BA4D5B7C6A}"/>
              </a:ext>
            </a:extLst>
          </p:cNvPr>
          <p:cNvPicPr>
            <a:picLocks noChangeAspect="1"/>
          </p:cNvPicPr>
          <p:nvPr/>
        </p:nvPicPr>
        <p:blipFill>
          <a:blip r:embed="rId3"/>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CA606A8-A16D-9BA4-413A-365EFBF550D4}"/>
              </a:ext>
            </a:extLst>
          </p:cNvPr>
          <p:cNvPicPr>
            <a:picLocks noChangeAspect="1"/>
          </p:cNvPicPr>
          <p:nvPr/>
        </p:nvPicPr>
        <p:blipFill>
          <a:blip r:embed="rId4"/>
          <a:srcRect/>
          <a:stretch/>
        </p:blipFill>
        <p:spPr>
          <a:xfrm>
            <a:off x="10513433" y="6505361"/>
            <a:ext cx="1331828" cy="228600"/>
          </a:xfrm>
          <a:prstGeom prst="rect">
            <a:avLst/>
          </a:prstGeom>
        </p:spPr>
      </p:pic>
      <p:pic>
        <p:nvPicPr>
          <p:cNvPr id="6" name="Picture 5" descr="A group of tall buildings in a city&#10;&#10;AI-generated content may be incorrect.">
            <a:extLst>
              <a:ext uri="{FF2B5EF4-FFF2-40B4-BE49-F238E27FC236}">
                <a16:creationId xmlns:a16="http://schemas.microsoft.com/office/drawing/2014/main" id="{8165D6FA-3880-671A-EA37-D8E341B5509E}"/>
              </a:ext>
            </a:extLst>
          </p:cNvPr>
          <p:cNvPicPr>
            <a:picLocks noChangeAspect="1"/>
          </p:cNvPicPr>
          <p:nvPr/>
        </p:nvPicPr>
        <p:blipFill>
          <a:blip r:embed="rId5"/>
          <a:stretch>
            <a:fillRect/>
          </a:stretch>
        </p:blipFill>
        <p:spPr>
          <a:xfrm>
            <a:off x="8348049" y="1599446"/>
            <a:ext cx="3628931" cy="3659109"/>
          </a:xfrm>
          <a:prstGeom prst="rect">
            <a:avLst/>
          </a:prstGeom>
        </p:spPr>
      </p:pic>
    </p:spTree>
    <p:extLst>
      <p:ext uri="{BB962C8B-B14F-4D97-AF65-F5344CB8AC3E}">
        <p14:creationId xmlns:p14="http://schemas.microsoft.com/office/powerpoint/2010/main" val="302378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0911-D8BE-B082-C2A3-0AC610C62C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59A3EB-CCFA-C482-13FE-EAFD473F6160}"/>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States Winners</a:t>
            </a:r>
          </a:p>
        </p:txBody>
      </p:sp>
      <p:pic>
        <p:nvPicPr>
          <p:cNvPr id="2" name="Picture 1">
            <a:extLst>
              <a:ext uri="{FF2B5EF4-FFF2-40B4-BE49-F238E27FC236}">
                <a16:creationId xmlns:a16="http://schemas.microsoft.com/office/drawing/2014/main" id="{3CE5274A-CE98-B737-A316-6F394C5CABD5}"/>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A7D6386E-4684-7866-571A-8659CAD6B4FC}"/>
              </a:ext>
            </a:extLst>
          </p:cNvPr>
          <p:cNvPicPr>
            <a:picLocks noChangeAspect="1"/>
          </p:cNvPicPr>
          <p:nvPr/>
        </p:nvPicPr>
        <p:blipFill>
          <a:blip r:embed="rId3"/>
          <a:srcRect/>
          <a:stretch/>
        </p:blipFill>
        <p:spPr>
          <a:xfrm>
            <a:off x="10513433" y="6505361"/>
            <a:ext cx="1331828" cy="228600"/>
          </a:xfrm>
          <a:prstGeom prst="rect">
            <a:avLst/>
          </a:prstGeom>
        </p:spPr>
      </p:pic>
      <p:sp>
        <p:nvSpPr>
          <p:cNvPr id="6" name="Content Placeholder 2">
            <a:extLst>
              <a:ext uri="{FF2B5EF4-FFF2-40B4-BE49-F238E27FC236}">
                <a16:creationId xmlns:a16="http://schemas.microsoft.com/office/drawing/2014/main" id="{9C93EF6B-6446-465C-5228-F863C83DEC8B}"/>
              </a:ext>
            </a:extLst>
          </p:cNvPr>
          <p:cNvSpPr txBox="1">
            <a:spLocks/>
          </p:cNvSpPr>
          <p:nvPr/>
        </p:nvSpPr>
        <p:spPr>
          <a:xfrm>
            <a:off x="435168" y="1309883"/>
            <a:ext cx="3506484" cy="2708454"/>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600" b="1">
              <a:latin typeface="Avenir Next LT Pro" panose="020B0504020202020204" pitchFamily="34" charset="0"/>
            </a:endParaRPr>
          </a:p>
          <a:p>
            <a:pPr marL="0" indent="0">
              <a:lnSpc>
                <a:spcPct val="100000"/>
              </a:lnSpc>
              <a:spcBef>
                <a:spcPts val="0"/>
              </a:spcBef>
              <a:buNone/>
            </a:pPr>
            <a:r>
              <a:rPr lang="en-US" sz="1200" dirty="0">
                <a:latin typeface="Avenir Next LT Pro"/>
              </a:rPr>
              <a:t>Please help us in congratulating (INSERT NAME(S)) for being recognized by @CoStar as a 2026 #CoStarPowerBroker Quarterly Deals </a:t>
            </a:r>
            <a:r>
              <a:rPr lang="en-US" sz="1200">
                <a:latin typeface="Avenir Next LT Pro"/>
              </a:rPr>
              <a:t>winner for Q1! </a:t>
            </a:r>
          </a:p>
          <a:p>
            <a:pPr marL="0" lvl="0" indent="0">
              <a:lnSpc>
                <a:spcPct val="100000"/>
              </a:lnSpc>
              <a:spcBef>
                <a:spcPts val="0"/>
              </a:spcBef>
              <a:buNone/>
            </a:pPr>
            <a:endParaRPr lang="en-US" sz="1200">
              <a:latin typeface="Avenir Next LT Pro" panose="020B0504020202020204" pitchFamily="34" charset="0"/>
            </a:endParaRPr>
          </a:p>
          <a:p>
            <a:pPr marL="0" indent="0">
              <a:lnSpc>
                <a:spcPct val="100000"/>
              </a:lnSpc>
              <a:spcBef>
                <a:spcPts val="0"/>
              </a:spcBef>
              <a:buNone/>
            </a:pPr>
            <a:r>
              <a:rPr lang="en-US" sz="1200">
                <a:latin typeface="Avenir Next LT Pro"/>
              </a:rPr>
              <a:t>Learn more: </a:t>
            </a:r>
            <a:br>
              <a:rPr lang="en-US" sz="1200" dirty="0">
                <a:latin typeface="Avenir Next LT Pro" panose="020B0504020202020204" pitchFamily="34" charset="0"/>
              </a:rPr>
            </a:br>
            <a:r>
              <a:rPr lang="en-US" sz="1200" u="sng" dirty="0">
                <a:latin typeface="Avenir Next LT Pro"/>
                <a:hlinkClick r:id="rId4"/>
              </a:rPr>
              <a:t>costarpowerbrokers.com/quarterly-deals-winners</a:t>
            </a:r>
            <a:endParaRPr lang="en-US" sz="1200" dirty="0">
              <a:latin typeface="Avenir Next LT Pro"/>
            </a:endParaRPr>
          </a:p>
        </p:txBody>
      </p:sp>
      <p:sp>
        <p:nvSpPr>
          <p:cNvPr id="7" name="Content Placeholder 2">
            <a:extLst>
              <a:ext uri="{FF2B5EF4-FFF2-40B4-BE49-F238E27FC236}">
                <a16:creationId xmlns:a16="http://schemas.microsoft.com/office/drawing/2014/main" id="{EF463F29-30E5-D53F-0D20-7416ED0B73CA}"/>
              </a:ext>
            </a:extLst>
          </p:cNvPr>
          <p:cNvSpPr txBox="1">
            <a:spLocks/>
          </p:cNvSpPr>
          <p:nvPr/>
        </p:nvSpPr>
        <p:spPr>
          <a:xfrm>
            <a:off x="4296481" y="1309883"/>
            <a:ext cx="3702049"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dirty="0">
                <a:latin typeface="Avenir Next LT Pro"/>
              </a:rPr>
              <a:t>Please help us in congratulating [INSERT NAME(S)] </a:t>
            </a:r>
            <a:r>
              <a:rPr lang="en-US" sz="1200">
                <a:latin typeface="Avenir Next LT Pro"/>
              </a:rPr>
              <a:t>for being recognized by @CoStar as a 2026 #CoStarPowerBroker Quarterly Deals winner for Q1! </a:t>
            </a:r>
          </a:p>
          <a:p>
            <a:pPr marL="0" lvl="0" indent="0">
              <a:lnSpc>
                <a:spcPct val="100000"/>
              </a:lnSpc>
              <a:spcBef>
                <a:spcPts val="0"/>
              </a:spcBef>
              <a:buNone/>
            </a:pPr>
            <a:endParaRPr lang="en-US" sz="1200">
              <a:latin typeface="Avenir Next LT Pro" panose="020B0504020202020204" pitchFamily="34" charset="0"/>
            </a:endParaRPr>
          </a:p>
          <a:p>
            <a:pPr marL="0" indent="0">
              <a:lnSpc>
                <a:spcPct val="100000"/>
              </a:lnSpc>
              <a:spcBef>
                <a:spcPts val="0"/>
              </a:spcBef>
              <a:buNone/>
            </a:pPr>
            <a:r>
              <a:rPr lang="en-US" sz="1200">
                <a:latin typeface="Avenir Next LT Pro"/>
              </a:rPr>
              <a:t>Learn more:</a:t>
            </a:r>
            <a:br>
              <a:rPr lang="en-US" sz="1200" dirty="0">
                <a:latin typeface="Avenir Next LT Pro" panose="020B0504020202020204" pitchFamily="34" charset="0"/>
              </a:rPr>
            </a:br>
            <a:r>
              <a:rPr lang="en-US" sz="1200" u="sng" dirty="0">
                <a:latin typeface="Avenir Next LT Pro"/>
                <a:hlinkClick r:id="rId4"/>
              </a:rPr>
              <a:t>costarpowerbrokers.com/quarterly-deals-winners</a:t>
            </a:r>
            <a:endParaRPr lang="en-US" sz="1200" dirty="0">
              <a:latin typeface="Avenir Next LT Pro"/>
            </a:endParaRPr>
          </a:p>
        </p:txBody>
      </p:sp>
      <p:pic>
        <p:nvPicPr>
          <p:cNvPr id="9" name="Picture 8" descr="A group of tall buildings in a city&#10;&#10;AI-generated content may be incorrect.">
            <a:extLst>
              <a:ext uri="{FF2B5EF4-FFF2-40B4-BE49-F238E27FC236}">
                <a16:creationId xmlns:a16="http://schemas.microsoft.com/office/drawing/2014/main" id="{962A0829-0E50-3BE6-1295-5D24AF47C724}"/>
              </a:ext>
            </a:extLst>
          </p:cNvPr>
          <p:cNvPicPr>
            <a:picLocks noChangeAspect="1"/>
          </p:cNvPicPr>
          <p:nvPr/>
        </p:nvPicPr>
        <p:blipFill>
          <a:blip r:embed="rId5"/>
          <a:stretch>
            <a:fillRect/>
          </a:stretch>
        </p:blipFill>
        <p:spPr>
          <a:xfrm>
            <a:off x="8348049" y="1599446"/>
            <a:ext cx="3628931" cy="3659109"/>
          </a:xfrm>
          <a:prstGeom prst="rect">
            <a:avLst/>
          </a:prstGeom>
        </p:spPr>
      </p:pic>
    </p:spTree>
    <p:extLst>
      <p:ext uri="{BB962C8B-B14F-4D97-AF65-F5344CB8AC3E}">
        <p14:creationId xmlns:p14="http://schemas.microsoft.com/office/powerpoint/2010/main" val="351729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1507-8642-E0A0-ACE1-5002A63DB5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551688-651B-F685-306F-39A0A2D1C591}"/>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Canada Winners</a:t>
            </a:r>
          </a:p>
        </p:txBody>
      </p:sp>
      <p:pic>
        <p:nvPicPr>
          <p:cNvPr id="2" name="Picture 1">
            <a:extLst>
              <a:ext uri="{FF2B5EF4-FFF2-40B4-BE49-F238E27FC236}">
                <a16:creationId xmlns:a16="http://schemas.microsoft.com/office/drawing/2014/main" id="{1DDC6B50-0CE2-808F-A827-3F0A684C1D76}"/>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B2E9B5B1-916B-CA43-497E-7D27BA161EC0}"/>
              </a:ext>
            </a:extLst>
          </p:cNvPr>
          <p:cNvPicPr>
            <a:picLocks noChangeAspect="1"/>
          </p:cNvPicPr>
          <p:nvPr/>
        </p:nvPicPr>
        <p:blipFill>
          <a:blip r:embed="rId3"/>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FB54CBB8-08C7-41AD-7C44-AEA894AC805A}"/>
              </a:ext>
            </a:extLst>
          </p:cNvPr>
          <p:cNvSpPr txBox="1">
            <a:spLocks/>
          </p:cNvSpPr>
          <p:nvPr/>
        </p:nvSpPr>
        <p:spPr>
          <a:xfrm>
            <a:off x="435168" y="1309883"/>
            <a:ext cx="3916153" cy="5736586"/>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LinkedIn</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a:rPr>
              <a:t>General:</a:t>
            </a:r>
            <a:br>
              <a:rPr lang="en-US" sz="1100" dirty="0">
                <a:latin typeface="Avenir Next LT Pro" panose="020B0504020202020204" pitchFamily="34" charset="0"/>
              </a:rPr>
            </a:br>
            <a:r>
              <a:rPr lang="en-US" sz="1100" dirty="0">
                <a:latin typeface="Avenir Next LT Pro"/>
              </a:rPr>
              <a:t>I am </a:t>
            </a:r>
            <a:r>
              <a:rPr lang="en-US" sz="1100" dirty="0" err="1">
                <a:latin typeface="Avenir Next LT Pro"/>
              </a:rPr>
              <a:t>honoured</a:t>
            </a:r>
            <a:r>
              <a:rPr lang="en-US" sz="1100" dirty="0">
                <a:latin typeface="Avenir Next LT Pro"/>
              </a:rPr>
              <a:t> to be recognized by (TAG @CoStar) as a 2026 #CoStarPowerBroker Quarterly Deals winner for closing a top #CRE transaction in Q1!</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b="1">
                <a:latin typeface="Avenir Next LT Pro" panose="020B0504020202020204" pitchFamily="34" charset="0"/>
              </a:rPr>
              <a:t>Learn more:</a:t>
            </a:r>
          </a:p>
          <a:p>
            <a:pPr marL="0" indent="0">
              <a:lnSpc>
                <a:spcPct val="100000"/>
              </a:lnSpc>
              <a:spcBef>
                <a:spcPts val="0"/>
              </a:spcBef>
              <a:buNone/>
            </a:pPr>
            <a:r>
              <a:rPr lang="en-US" sz="1100" u="sng" dirty="0">
                <a:latin typeface="Avenir Next LT Pro"/>
                <a:hlinkClick r:id="rId4"/>
              </a:rPr>
              <a:t>costarpowerbrokers.com/quarterly-deals-winners</a:t>
            </a:r>
            <a:endParaRPr lang="en-US" sz="1100" dirty="0">
              <a:latin typeface="Avenir Next LT Pro"/>
            </a:endParaRP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a:rPr>
              <a:t>-------------------------------------------------------</a:t>
            </a:r>
            <a:br>
              <a:rPr lang="en-US" sz="1100" dirty="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dirty="0">
                <a:latin typeface="Avenir Next LT Pro"/>
              </a:rPr>
              <a:t>I am </a:t>
            </a:r>
            <a:r>
              <a:rPr lang="en-US" sz="1100" dirty="0" err="1">
                <a:latin typeface="Avenir Next LT Pro"/>
              </a:rPr>
              <a:t>honoured</a:t>
            </a:r>
            <a:r>
              <a:rPr lang="en-US" sz="1100" dirty="0">
                <a:latin typeface="Avenir Next LT Pro"/>
              </a:rPr>
              <a:t> to be recognized by @CoStar as a 2026 #CoStarPowerBroker Quarterly Deals winner for closing (BUILDING NAME or ADDRESS) for (OWNER NAME) in Q1! Congratulations to (OWNER NAME)!</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dirty="0">
                <a:latin typeface="Avenir Next LT Pro"/>
              </a:rPr>
              <a:t>I am </a:t>
            </a:r>
            <a:r>
              <a:rPr lang="en-US" sz="1100" dirty="0" err="1">
                <a:latin typeface="Avenir Next LT Pro"/>
              </a:rPr>
              <a:t>honoured</a:t>
            </a:r>
            <a:r>
              <a:rPr lang="en-US" sz="1100" dirty="0">
                <a:latin typeface="Avenir Next LT Pro"/>
              </a:rPr>
              <a:t> to be recognized by @CoStar as a 2026 #CoStarPowerBroker Quarterly Deals winner for the leasing to (TENANT NAME) on behalf of (OWNER NAME) at (BUILDING NAME or ADDRESS) in Q1!</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dirty="0">
                <a:latin typeface="Avenir Next LT Pro"/>
              </a:rPr>
              <a:t>I am </a:t>
            </a:r>
            <a:r>
              <a:rPr lang="en-US" sz="1100" dirty="0" err="1">
                <a:latin typeface="Avenir Next LT Pro"/>
              </a:rPr>
              <a:t>honoured</a:t>
            </a:r>
            <a:r>
              <a:rPr lang="en-US" sz="1100" dirty="0">
                <a:latin typeface="Avenir Next LT Pro"/>
              </a:rPr>
              <a:t> to be recognized by @CoStar as a 2026 #CoStarPowerBroker Quarterly Deals winner for (TENANT NAME)’s lease at (BUILDING NAME or ADDRESS) in Q1!</a:t>
            </a:r>
          </a:p>
        </p:txBody>
      </p:sp>
      <p:sp>
        <p:nvSpPr>
          <p:cNvPr id="11" name="Content Placeholder 2">
            <a:extLst>
              <a:ext uri="{FF2B5EF4-FFF2-40B4-BE49-F238E27FC236}">
                <a16:creationId xmlns:a16="http://schemas.microsoft.com/office/drawing/2014/main" id="{BC906DE3-5ABA-F555-09BB-1496E9A26DC4}"/>
              </a:ext>
            </a:extLst>
          </p:cNvPr>
          <p:cNvSpPr txBox="1">
            <a:spLocks/>
          </p:cNvSpPr>
          <p:nvPr/>
        </p:nvSpPr>
        <p:spPr>
          <a:xfrm>
            <a:off x="4481194" y="1309883"/>
            <a:ext cx="3826953" cy="5641072"/>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Individual Twitter</a:t>
            </a:r>
          </a:p>
          <a:p>
            <a:pPr mar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200" b="1">
                <a:solidFill>
                  <a:srgbClr val="0070C0"/>
                </a:solidFill>
                <a:latin typeface="Avenir Next LT Pro" panose="020B0504020202020204" pitchFamily="34" charset="0"/>
              </a:rPr>
              <a:t>General:</a:t>
            </a:r>
            <a:br>
              <a:rPr lang="en-US" sz="1100">
                <a:latin typeface="Avenir Next LT Pro" panose="020B0504020202020204" pitchFamily="34" charset="0"/>
              </a:rPr>
            </a:br>
            <a:r>
              <a:rPr lang="en-US" sz="1100">
                <a:latin typeface="Avenir Next LT Pro" panose="020B0504020202020204" pitchFamily="34" charset="0"/>
              </a:rPr>
              <a:t>Excited to announce that I have been recognized by @CoStar as a 2026 #CoStarPowerBroker Quarterly Deals winner for closing a top #CRE transaction in Q1!</a:t>
            </a:r>
          </a:p>
          <a:p>
            <a:pPr marL="0" lvl="0" indent="0">
              <a:lnSpc>
                <a:spcPct val="100000"/>
              </a:lnSpc>
              <a:spcBef>
                <a:spcPts val="0"/>
              </a:spcBef>
              <a:buNone/>
            </a:pPr>
            <a:endParaRPr lang="en-US" sz="1100">
              <a:latin typeface="Avenir Next LT Pro" panose="020B0504020202020204" pitchFamily="34" charset="0"/>
            </a:endParaRPr>
          </a:p>
          <a:p>
            <a:pPr marL="0" indent="0">
              <a:lnSpc>
                <a:spcPct val="100000"/>
              </a:lnSpc>
              <a:spcBef>
                <a:spcPts val="0"/>
              </a:spcBef>
              <a:buNone/>
            </a:pPr>
            <a:r>
              <a:rPr lang="en-US" sz="1100">
                <a:latin typeface="Avenir Next LT Pro" panose="020B0504020202020204" pitchFamily="34" charset="0"/>
              </a:rPr>
              <a:t>Learn more:</a:t>
            </a:r>
          </a:p>
          <a:p>
            <a:pPr marL="0" indent="0">
              <a:lnSpc>
                <a:spcPct val="100000"/>
              </a:lnSpc>
              <a:spcBef>
                <a:spcPts val="0"/>
              </a:spcBef>
              <a:buNone/>
            </a:pPr>
            <a:r>
              <a:rPr lang="en-US" sz="1100" u="sng">
                <a:latin typeface="Avenir Next LT Pro" panose="020B0504020202020204" pitchFamily="34" charset="0"/>
                <a:hlinkClick r:id="rId4"/>
              </a:rPr>
              <a:t>costarpowerbrokers.com/quarterly-deals-winners</a:t>
            </a:r>
            <a:endParaRPr lang="en-US" sz="1100">
              <a:latin typeface="Avenir Next LT Pro" panose="020B0504020202020204" pitchFamily="34" charset="0"/>
            </a:endParaRP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100">
                <a:latin typeface="Avenir Next LT Pro" panose="020B0504020202020204" pitchFamily="34" charset="0"/>
              </a:rPr>
              <a:t>-------------------------------------------------------</a:t>
            </a:r>
            <a:br>
              <a:rPr lang="en-US" sz="1100">
                <a:latin typeface="Avenir Next LT Pro" panose="020B0504020202020204" pitchFamily="34" charset="0"/>
              </a:rPr>
            </a:b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2026 #CoStarPowerBroker Quarterly Deals winner for closing (BUILDING NAME or ADDRESS) for (OWNER NAME) in Q1! Congratulations to (OWNER NAME)!</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2026 #CoStarPowerBroker Quarterly Deals winner for the leasing to (TENANT NAME) on behalf of (OWNER NAME) at (BUILDING NAME or ADDRESS) in Q1!</a:t>
            </a:r>
          </a:p>
          <a:p>
            <a:pPr marL="0" lvl="0" indent="0">
              <a:lnSpc>
                <a:spcPct val="100000"/>
              </a:lnSpc>
              <a:spcBef>
                <a:spcPts val="0"/>
              </a:spcBef>
              <a:buNone/>
            </a:pPr>
            <a:endParaRPr lang="en-US" sz="1100">
              <a:latin typeface="Avenir Next LT Pro" panose="020B0504020202020204" pitchFamily="34" charset="0"/>
            </a:endParaRPr>
          </a:p>
          <a:p>
            <a:pPr marL="0" lvl="0" indent="0">
              <a:lnSpc>
                <a:spcPct val="100000"/>
              </a:lnSpc>
              <a:spcBef>
                <a:spcPts val="0"/>
              </a:spcBef>
              <a:buNone/>
            </a:pPr>
            <a:r>
              <a:rPr lang="en-US" sz="1200" b="1">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a:latin typeface="Avenir Next LT Pro" panose="020B0504020202020204" pitchFamily="34" charset="0"/>
              </a:rPr>
              <a:t>I am </a:t>
            </a:r>
            <a:r>
              <a:rPr lang="en-US" sz="1100" err="1">
                <a:latin typeface="Avenir Next LT Pro" panose="020B0504020202020204" pitchFamily="34" charset="0"/>
              </a:rPr>
              <a:t>honoured</a:t>
            </a:r>
            <a:r>
              <a:rPr lang="en-US" sz="1100">
                <a:latin typeface="Avenir Next LT Pro" panose="020B0504020202020204" pitchFamily="34" charset="0"/>
              </a:rPr>
              <a:t> to be recognized by @CoStar as a 2026 #CoStarPowerBroker Quarterly Deals winner for (TENANT NAME)’s lease at (BUILDING NAME or ADDRESS) in Q1!</a:t>
            </a:r>
          </a:p>
        </p:txBody>
      </p:sp>
      <p:pic>
        <p:nvPicPr>
          <p:cNvPr id="7" name="Picture 6" descr="A group of tall buildings in a city&#10;&#10;AI-generated content may be incorrect.">
            <a:extLst>
              <a:ext uri="{FF2B5EF4-FFF2-40B4-BE49-F238E27FC236}">
                <a16:creationId xmlns:a16="http://schemas.microsoft.com/office/drawing/2014/main" id="{05BC7F8B-B1D0-7BBD-AF2D-598A56A9EDF1}"/>
              </a:ext>
            </a:extLst>
          </p:cNvPr>
          <p:cNvPicPr>
            <a:picLocks noChangeAspect="1"/>
          </p:cNvPicPr>
          <p:nvPr/>
        </p:nvPicPr>
        <p:blipFill>
          <a:blip r:embed="rId5"/>
          <a:stretch>
            <a:fillRect/>
          </a:stretch>
        </p:blipFill>
        <p:spPr>
          <a:xfrm>
            <a:off x="8348049" y="1599446"/>
            <a:ext cx="3628931" cy="3659109"/>
          </a:xfrm>
          <a:prstGeom prst="rect">
            <a:avLst/>
          </a:prstGeom>
        </p:spPr>
      </p:pic>
    </p:spTree>
    <p:extLst>
      <p:ext uri="{BB962C8B-B14F-4D97-AF65-F5344CB8AC3E}">
        <p14:creationId xmlns:p14="http://schemas.microsoft.com/office/powerpoint/2010/main" val="219259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145D-E733-B688-CC9D-34B0DFB1F8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F019B6-2A4A-0FA8-DF39-83E3DFBBFD4A}"/>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Canada Winners</a:t>
            </a:r>
          </a:p>
        </p:txBody>
      </p:sp>
      <p:pic>
        <p:nvPicPr>
          <p:cNvPr id="2" name="Picture 1">
            <a:extLst>
              <a:ext uri="{FF2B5EF4-FFF2-40B4-BE49-F238E27FC236}">
                <a16:creationId xmlns:a16="http://schemas.microsoft.com/office/drawing/2014/main" id="{A70564C6-A364-E90E-C9EC-92F3082A4FD4}"/>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59BF1129-DB07-0176-645B-B7112360F3C3}"/>
              </a:ext>
            </a:extLst>
          </p:cNvPr>
          <p:cNvPicPr>
            <a:picLocks noChangeAspect="1"/>
          </p:cNvPicPr>
          <p:nvPr/>
        </p:nvPicPr>
        <p:blipFill>
          <a:blip r:embed="rId3"/>
          <a:srcRect/>
          <a:stretch/>
        </p:blipFill>
        <p:spPr>
          <a:xfrm>
            <a:off x="10513433" y="6505361"/>
            <a:ext cx="1331828" cy="228600"/>
          </a:xfrm>
          <a:prstGeom prst="rect">
            <a:avLst/>
          </a:prstGeom>
        </p:spPr>
      </p:pic>
      <p:sp>
        <p:nvSpPr>
          <p:cNvPr id="6" name="Content Placeholder 2">
            <a:extLst>
              <a:ext uri="{FF2B5EF4-FFF2-40B4-BE49-F238E27FC236}">
                <a16:creationId xmlns:a16="http://schemas.microsoft.com/office/drawing/2014/main" id="{399B75CE-0C95-3E43-C3B3-D38E710633FE}"/>
              </a:ext>
            </a:extLst>
          </p:cNvPr>
          <p:cNvSpPr txBox="1">
            <a:spLocks/>
          </p:cNvSpPr>
          <p:nvPr/>
        </p:nvSpPr>
        <p:spPr>
          <a:xfrm>
            <a:off x="435168" y="1335283"/>
            <a:ext cx="3506484" cy="2445858"/>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recognized by @CoStar as a 2026 #CoStarPowerBroker Quarterly Deals winner for Q1!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indent="0">
              <a:lnSpc>
                <a:spcPct val="100000"/>
              </a:lnSpc>
              <a:spcBef>
                <a:spcPts val="0"/>
              </a:spcBef>
              <a:buNone/>
            </a:pPr>
            <a:r>
              <a:rPr lang="en-US" sz="1200" u="sng">
                <a:latin typeface="Avenir Next LT Pro" panose="020B0504020202020204" pitchFamily="34" charset="0"/>
                <a:hlinkClick r:id="rId4"/>
              </a:rPr>
              <a:t>costarpowerbrokers.com/quarterly-deals-winners</a:t>
            </a:r>
            <a:endParaRPr lang="en-US" sz="1200">
              <a:latin typeface="Avenir Next LT Pro" panose="020B0504020202020204" pitchFamily="34" charset="0"/>
            </a:endParaRPr>
          </a:p>
        </p:txBody>
      </p:sp>
      <p:sp>
        <p:nvSpPr>
          <p:cNvPr id="7" name="Content Placeholder 2">
            <a:extLst>
              <a:ext uri="{FF2B5EF4-FFF2-40B4-BE49-F238E27FC236}">
                <a16:creationId xmlns:a16="http://schemas.microsoft.com/office/drawing/2014/main" id="{FDD74F48-555A-54D6-BD65-3BE0E1A228AA}"/>
              </a:ext>
            </a:extLst>
          </p:cNvPr>
          <p:cNvSpPr txBox="1">
            <a:spLocks/>
          </p:cNvSpPr>
          <p:nvPr/>
        </p:nvSpPr>
        <p:spPr>
          <a:xfrm>
            <a:off x="4396451" y="1309883"/>
            <a:ext cx="3506484" cy="233954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Please help us in congratulating (INSERT NAME(S)) for being recognized by @CoStar as a 2026 #CoStarPowerBroker Quarterly Deals winner for Q1! </a:t>
            </a:r>
          </a:p>
          <a:p>
            <a:pPr marL="0" lvl="0" indent="0">
              <a:lnSpc>
                <a:spcPct val="100000"/>
              </a:lnSpc>
              <a:spcBef>
                <a:spcPts val="0"/>
              </a:spcBef>
              <a:buNone/>
            </a:pPr>
            <a:endParaRPr lang="en-US" sz="1200">
              <a:latin typeface="Avenir Next LT Pro" panose="020B0504020202020204" pitchFamily="34" charset="0"/>
            </a:endParaRPr>
          </a:p>
          <a:p>
            <a:pPr marL="0" lvl="0" indent="0">
              <a:lnSpc>
                <a:spcPct val="100000"/>
              </a:lnSpc>
              <a:spcBef>
                <a:spcPts val="0"/>
              </a:spcBef>
              <a:buNone/>
            </a:pPr>
            <a:r>
              <a:rPr lang="en-US" sz="1200">
                <a:latin typeface="Avenir Next LT Pro" panose="020B0504020202020204" pitchFamily="34" charset="0"/>
              </a:rPr>
              <a:t>Learn more:</a:t>
            </a:r>
          </a:p>
          <a:p>
            <a:pPr marL="0" indent="0">
              <a:lnSpc>
                <a:spcPct val="100000"/>
              </a:lnSpc>
              <a:spcBef>
                <a:spcPts val="0"/>
              </a:spcBef>
              <a:buNone/>
            </a:pPr>
            <a:r>
              <a:rPr lang="en-US" sz="1200" u="sng">
                <a:latin typeface="Avenir Next LT Pro" panose="020B0504020202020204" pitchFamily="34" charset="0"/>
                <a:hlinkClick r:id="rId4"/>
              </a:rPr>
              <a:t>costarpowerbrokers.com/quarterly-deals-winners</a:t>
            </a:r>
            <a:endParaRPr lang="en-US" sz="1200">
              <a:latin typeface="Avenir Next LT Pro" panose="020B0504020202020204" pitchFamily="34" charset="0"/>
            </a:endParaRPr>
          </a:p>
        </p:txBody>
      </p:sp>
      <p:pic>
        <p:nvPicPr>
          <p:cNvPr id="9" name="Picture 8" descr="A group of tall buildings in a city&#10;&#10;AI-generated content may be incorrect.">
            <a:extLst>
              <a:ext uri="{FF2B5EF4-FFF2-40B4-BE49-F238E27FC236}">
                <a16:creationId xmlns:a16="http://schemas.microsoft.com/office/drawing/2014/main" id="{3CF163A3-65D1-167C-00A6-79ABE012BD18}"/>
              </a:ext>
            </a:extLst>
          </p:cNvPr>
          <p:cNvPicPr>
            <a:picLocks noChangeAspect="1"/>
          </p:cNvPicPr>
          <p:nvPr/>
        </p:nvPicPr>
        <p:blipFill>
          <a:blip r:embed="rId5"/>
          <a:stretch>
            <a:fillRect/>
          </a:stretch>
        </p:blipFill>
        <p:spPr>
          <a:xfrm>
            <a:off x="8348049" y="1599446"/>
            <a:ext cx="3628931" cy="3659109"/>
          </a:xfrm>
          <a:prstGeom prst="rect">
            <a:avLst/>
          </a:prstGeom>
        </p:spPr>
      </p:pic>
    </p:spTree>
    <p:extLst>
      <p:ext uri="{BB962C8B-B14F-4D97-AF65-F5344CB8AC3E}">
        <p14:creationId xmlns:p14="http://schemas.microsoft.com/office/powerpoint/2010/main" val="474949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25196D58EFED4CB57856CFB2B0230A" ma:contentTypeVersion="24" ma:contentTypeDescription="Create a new document." ma:contentTypeScope="" ma:versionID="2f9f8ddf8065a545f6c78944e746bc5d">
  <xsd:schema xmlns:xsd="http://www.w3.org/2001/XMLSchema" xmlns:xs="http://www.w3.org/2001/XMLSchema" xmlns:p="http://schemas.microsoft.com/office/2006/metadata/properties" xmlns:ns2="6fc5417d-5e00-4af6-bf03-feb4abf2f54f" xmlns:ns3="e0a4c8bf-3d97-40f7-9b2a-baab9c82ee55" xmlns:ns4="d8587910-8187-466e-ae50-7c654419540e" targetNamespace="http://schemas.microsoft.com/office/2006/metadata/properties" ma:root="true" ma:fieldsID="10b9fc70ff6edb6f5d22c42930f1c3bd" ns2:_="" ns3:_="" ns4:_="">
    <xsd:import namespace="6fc5417d-5e00-4af6-bf03-feb4abf2f54f"/>
    <xsd:import namespace="e0a4c8bf-3d97-40f7-9b2a-baab9c82ee55"/>
    <xsd:import namespace="d8587910-8187-466e-ae50-7c65441954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shara" minOccurs="0"/>
                <xsd:element ref="ns2:MediaLengthInSeconds" minOccurs="0"/>
                <xsd:element ref="ns2:Image" minOccurs="0"/>
                <xsd:element ref="ns2:Picture"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5417d-5e00-4af6-bf03-feb4abf2f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shara" ma:index="20" nillable="true" ma:displayName="shara" ma:description="review done" ma:format="Dropdown" ma:list="UserInfo" ma:SharePointGroup="0" ma:internalName="sh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Image" ma:index="22" nillable="true" ma:displayName="Image" ma:format="Thumbnail" ma:internalName="Image">
      <xsd:simpleType>
        <xsd:restriction base="dms:Unknown"/>
      </xsd:simpleType>
    </xsd:element>
    <xsd:element name="Picture" ma:index="23" nillable="true" ma:displayName="Thumbnail" ma:format="Thumbnail" ma:internalName="Pictur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87910-8187-466e-ae50-7c654419540e"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2a77afc-8f8c-44f4-9b17-b3de72bf1f71}" ma:internalName="TaxCatchAll" ma:showField="CatchAllData" ma:web="e0a4c8bf-3d97-40f7-9b2a-baab9c82e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fc5417d-5e00-4af6-bf03-feb4abf2f54f">
      <Terms xmlns="http://schemas.microsoft.com/office/infopath/2007/PartnerControls"/>
    </lcf76f155ced4ddcb4097134ff3c332f>
    <Image xmlns="6fc5417d-5e00-4af6-bf03-feb4abf2f54f" xsi:nil="true"/>
    <TaxCatchAll xmlns="d8587910-8187-466e-ae50-7c654419540e" xsi:nil="true"/>
    <shara xmlns="6fc5417d-5e00-4af6-bf03-feb4abf2f54f">
      <UserInfo>
        <DisplayName/>
        <AccountId xsi:nil="true"/>
        <AccountType/>
      </UserInfo>
    </shara>
    <Picture xmlns="6fc5417d-5e00-4af6-bf03-feb4abf2f5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273FA-F4F6-44D2-8E67-0FF19BF10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c5417d-5e00-4af6-bf03-feb4abf2f54f"/>
    <ds:schemaRef ds:uri="e0a4c8bf-3d97-40f7-9b2a-baab9c82ee55"/>
    <ds:schemaRef ds:uri="d8587910-8187-466e-ae50-7c6544195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6D4B8-E394-479F-AFA5-A55B903C2DC3}">
  <ds:schemaRefs>
    <ds:schemaRef ds:uri="99b25f86-c502-462b-a274-2a569e3ba1f1"/>
    <ds:schemaRef ds:uri="e0a4c8bf-3d97-40f7-9b2a-baab9c82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fc5417d-5e00-4af6-bf03-feb4abf2f54f"/>
    <ds:schemaRef ds:uri="d8587910-8187-466e-ae50-7c654419540e"/>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Metadata/LabelInfo.xml><?xml version="1.0" encoding="utf-8"?>
<clbl:labelList xmlns:clbl="http://schemas.microsoft.com/office/2020/mipLabelMetadata">
  <clbl:label id="{bcba6eff-d715-4116-b790-f04d3e4a0a52}" enabled="1" method="Standard" siteId="{9a64e7ca-363f-441c-9aa7-4f85977c09f1}"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How to use this toolkit</vt:lpstr>
      <vt:lpstr>United States Winners</vt:lpstr>
      <vt:lpstr>United States Winners</vt:lpstr>
      <vt:lpstr>Canada Winners</vt:lpstr>
      <vt:lpstr>Canada Winners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revision>12</cp:revision>
  <dcterms:created xsi:type="dcterms:W3CDTF">2020-02-10T19:26:09Z</dcterms:created>
  <dcterms:modified xsi:type="dcterms:W3CDTF">2026-04-03T16:07:56Z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0x010100AD25196D58EFED4CB57856CFB2B0230A</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