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63" r:id="rId6"/>
    <p:sldId id="264" r:id="rId7"/>
    <p:sldId id="267"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8939A-86E5-E8A7-F402-F3D2102F4C6A}" v="16" dt="2025-10-21T13:44:15.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76" autoAdjust="0"/>
    <p:restoredTop sz="83689" autoAdjust="0"/>
  </p:normalViewPr>
  <p:slideViewPr>
    <p:cSldViewPr snapToGrid="0">
      <p:cViewPr varScale="1">
        <p:scale>
          <a:sx n="54" d="100"/>
          <a:sy n="54" d="100"/>
        </p:scale>
        <p:origin x="132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1413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234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5</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6</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10/21/2025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 y="2515515"/>
            <a:ext cx="3083111" cy="1542597"/>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77500" lnSpcReduction="20000"/>
          </a:bodyPr>
          <a:lstStyle/>
          <a:p>
            <a:r>
              <a:rPr lang="en-US" dirty="0">
                <a:latin typeface="CoStar Brown"/>
                <a:cs typeface="Arial"/>
              </a:rPr>
              <a:t>Power Broker </a:t>
            </a:r>
            <a:br>
              <a:rPr lang="en-US" dirty="0">
                <a:latin typeface="CoStar Brown"/>
                <a:cs typeface="Arial"/>
              </a:rPr>
            </a:br>
            <a:r>
              <a:rPr lang="en-US" dirty="0">
                <a:latin typeface="CoStar Brown"/>
                <a:cs typeface="Arial"/>
              </a:rPr>
              <a:t>Quarterly Deals </a:t>
            </a:r>
            <a:br>
              <a:rPr lang="en-US" dirty="0">
                <a:latin typeface="CoStar Brown"/>
                <a:cs typeface="Arial"/>
              </a:rPr>
            </a:br>
            <a:br>
              <a:rPr lang="en-US" dirty="0">
                <a:latin typeface="CoStar Brown"/>
                <a:cs typeface="Arial"/>
              </a:rPr>
            </a:br>
            <a:r>
              <a:rPr lang="en-US" dirty="0">
                <a:latin typeface="CoStar Brown"/>
                <a:cs typeface="Arial"/>
              </a:rPr>
              <a:t>Winners Social </a:t>
            </a:r>
            <a:br>
              <a:rPr lang="en-US" dirty="0">
                <a:latin typeface="CoStar Brown"/>
                <a:cs typeface="Arial"/>
              </a:rPr>
            </a:br>
            <a:r>
              <a:rPr lang="en-US" dirty="0">
                <a:latin typeface="CoStar Brown"/>
                <a:cs typeface="Arial"/>
              </a:rPr>
              <a:t>Media Toolkit</a:t>
            </a:r>
            <a:br>
              <a:rPr lang="en-US" dirty="0">
                <a:latin typeface="CoStar Brown"/>
                <a:cs typeface="Arial"/>
              </a:rPr>
            </a:br>
            <a:endParaRPr lang="en-US" dirty="0">
              <a:latin typeface="CoStar Brown"/>
              <a:cs typeface="Arial"/>
            </a:endParaRPr>
          </a:p>
          <a:p>
            <a:r>
              <a:rPr lang="en-US" dirty="0">
                <a:latin typeface="CoStar Brown"/>
                <a:cs typeface="Arial"/>
              </a:rPr>
              <a:t>Q3 2025</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How to use this toolkit</a:t>
            </a: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CoStar Brown"/>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A98E227A-5830-4502-AE34-2822E7D6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435168" y="866508"/>
            <a:ext cx="3789406" cy="5117260"/>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anose="02010804010101010102"/>
              </a:rPr>
              <a:t>Individual LinkedIn</a:t>
            </a:r>
            <a:br>
              <a:rPr lang="en-US" sz="1400" b="1" dirty="0">
                <a:solidFill>
                  <a:srgbClr val="0070C0"/>
                </a:solidFill>
                <a:latin typeface="CoStar Brown" panose="02010804010101010102"/>
              </a:rPr>
            </a:br>
            <a:endParaRPr lang="en-US" sz="1400" b="1" dirty="0">
              <a:solidFill>
                <a:srgbClr val="0070C0"/>
              </a:solidFill>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I am honored to be recognized by @CoStar</a:t>
            </a:r>
            <a:br>
              <a:rPr lang="en-US" sz="1100" dirty="0">
                <a:latin typeface="CoStar Brown" panose="02010804010101010102"/>
              </a:rPr>
            </a:br>
            <a:r>
              <a:rPr lang="en-US" sz="1100" dirty="0">
                <a:latin typeface="CoStar Brown" panose="02010804010101010102"/>
              </a:rPr>
              <a:t>as a 2025 #CoStarPowerBroker Quarterly Deals winner for closing a top #CRE transaction in Q3!</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en-US" sz="1100" dirty="0">
                <a:latin typeface="CoStar Brown" panose="02010804010101010102"/>
              </a:rPr>
              <a:t>Learn more: </a:t>
            </a:r>
            <a:br>
              <a:rPr lang="en-US" sz="1100" dirty="0">
                <a:latin typeface="CoStar Brown" panose="02010804010101010102"/>
              </a:rPr>
            </a:b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 as a 2025 #CoStarPowerBroker Quarterly Deals winner for closing (BUILDING NAME or ADDRESS) for (OWNER NAME) in Q3! Congratulations to (OWNER NAME)!</a:t>
            </a:r>
          </a:p>
          <a:p>
            <a:pPr marL="0" lvl="0" indent="0">
              <a:lnSpc>
                <a:spcPct val="100000"/>
              </a:lnSpc>
              <a:spcBef>
                <a:spcPts val="0"/>
              </a:spcBef>
              <a:buNone/>
            </a:pPr>
            <a:endParaRPr lang="en-US" sz="1100" dirty="0">
              <a:solidFill>
                <a:srgbClr val="0070C0"/>
              </a:solidFill>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 as a 2025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 as a 2025 #CoStarPowerBroker Quarterly Deals winner for (TENANT NAME)’s lease at (BUILDING NAME or ADDRESS) in Q3!</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296480" y="866508"/>
            <a:ext cx="3899548" cy="5625127"/>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lvl="0" indent="0">
              <a:lnSpc>
                <a:spcPct val="100000"/>
              </a:lnSpc>
              <a:spcBef>
                <a:spcPts val="0"/>
              </a:spcBef>
              <a:buNone/>
            </a:pPr>
            <a:endParaRPr lang="en-US" sz="1600" b="1"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Excited to announce that I have been recognized by @CoStar as a 2025 #CoStarPowerBroker Quarterly Deals winner for closing a top #CRE transaction in Q3!</a:t>
            </a:r>
            <a:br>
              <a:rPr lang="en-US" sz="1100" dirty="0">
                <a:latin typeface="CoStar Brown" panose="02010804010101010102"/>
              </a:rPr>
            </a:b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br>
              <a:rPr lang="en-US" sz="1100" u="sng" dirty="0">
                <a:latin typeface="CoStar Brown" panose="02010804010101010102" pitchFamily="2" charset="77"/>
              </a:rPr>
            </a:br>
            <a:endParaRPr lang="en-US" sz="1100" u="sng" dirty="0">
              <a:latin typeface="CoStar Brown" panose="02010804010101010102"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 as a 2025 #CoStarPowerBroker Quarterly Deals winner for closing (BUILDING NAME or ADDRESS) for (OWNER NAME) in Q3!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 as a 2025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 as a 2025 #CoStarPowerBroker Quarterly Deals winner for (TENANT NAME)’s lease at (BUILDING NAME or ADDRESS) in Q3!</a:t>
            </a:r>
          </a:p>
        </p:txBody>
      </p:sp>
      <p:pic>
        <p:nvPicPr>
          <p:cNvPr id="8" name="Picture 7" descr="A blue and white cover with a city landscape&#10;&#10;AI-generated content may be incorrect.">
            <a:extLst>
              <a:ext uri="{FF2B5EF4-FFF2-40B4-BE49-F238E27FC236}">
                <a16:creationId xmlns:a16="http://schemas.microsoft.com/office/drawing/2014/main" id="{E84A8F73-6D41-ED7B-04E2-E71A803FE6A0}"/>
              </a:ext>
            </a:extLst>
          </p:cNvPr>
          <p:cNvPicPr>
            <a:picLocks noChangeAspect="1"/>
          </p:cNvPicPr>
          <p:nvPr/>
        </p:nvPicPr>
        <p:blipFill>
          <a:blip r:embed="rId6"/>
          <a:stretch>
            <a:fillRect/>
          </a:stretch>
        </p:blipFill>
        <p:spPr>
          <a:xfrm>
            <a:off x="8235602" y="1547813"/>
            <a:ext cx="3695700" cy="3762375"/>
          </a:xfrm>
          <a:prstGeom prst="rect">
            <a:avLst/>
          </a:prstGeom>
        </p:spPr>
      </p:pic>
    </p:spTree>
    <p:extLst>
      <p:ext uri="{BB962C8B-B14F-4D97-AF65-F5344CB8AC3E}">
        <p14:creationId xmlns:p14="http://schemas.microsoft.com/office/powerpoint/2010/main" val="4845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0867" y="1180873"/>
            <a:ext cx="3506484" cy="2708454"/>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anose="02010804010101010102"/>
              </a:rPr>
              <a:t>Please help us in congratulating (INSERT NAME(S)) for being recognized by @CoStar as a 2025 #CoStarPowerBroker Quarterly Deals winner for Q3!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 </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182180" y="1180873"/>
            <a:ext cx="3702049" cy="2357893"/>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a:rPr>
              <a:t>Please help us in congratulating [INSERT NAME(S)] for being recognized by @CoStar as a 2025 #CoStarPowerBroker Quarterly Deals winner for Q3!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0" name="Picture 9" descr="A picture containing logo&#10;&#10;Description automatically generated">
            <a:extLst>
              <a:ext uri="{FF2B5EF4-FFF2-40B4-BE49-F238E27FC236}">
                <a16:creationId xmlns:a16="http://schemas.microsoft.com/office/drawing/2014/main" id="{474BDA8C-DC34-4750-BB89-C5AC0FE14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4" name="Picture 3" descr="A blue and white cover with a city landscape&#10;&#10;AI-generated content may be incorrect.">
            <a:extLst>
              <a:ext uri="{FF2B5EF4-FFF2-40B4-BE49-F238E27FC236}">
                <a16:creationId xmlns:a16="http://schemas.microsoft.com/office/drawing/2014/main" id="{53866D80-CCDF-A865-EFFA-6DBD75687A5D}"/>
              </a:ext>
            </a:extLst>
          </p:cNvPr>
          <p:cNvPicPr>
            <a:picLocks noChangeAspect="1"/>
          </p:cNvPicPr>
          <p:nvPr/>
        </p:nvPicPr>
        <p:blipFill>
          <a:blip r:embed="rId6"/>
          <a:stretch>
            <a:fillRect/>
          </a:stretch>
        </p:blipFill>
        <p:spPr>
          <a:xfrm>
            <a:off x="8235602" y="1547813"/>
            <a:ext cx="3695700" cy="3762375"/>
          </a:xfrm>
          <a:prstGeom prst="rect">
            <a:avLst/>
          </a:prstGeom>
        </p:spPr>
      </p:pic>
    </p:spTree>
    <p:extLst>
      <p:ext uri="{BB962C8B-B14F-4D97-AF65-F5344CB8AC3E}">
        <p14:creationId xmlns:p14="http://schemas.microsoft.com/office/powerpoint/2010/main" val="42438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2AEE0D2-D11C-4144-835A-8F569656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46269" y="810705"/>
            <a:ext cx="3916153" cy="5736586"/>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LinkedIn</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a:rPr>
              <a:t>General:</a:t>
            </a:r>
            <a:br>
              <a:rPr lang="en-US" sz="1100" dirty="0">
                <a:latin typeface="CoStar Brown" pitchFamily="2" charset="77"/>
              </a:rPr>
            </a:br>
            <a:r>
              <a:rPr lang="en-US" sz="1100" dirty="0">
                <a:latin typeface="CoStar Brown"/>
              </a:rPr>
              <a:t>I am </a:t>
            </a:r>
            <a:r>
              <a:rPr lang="en-US" sz="1100" dirty="0" err="1">
                <a:latin typeface="CoStar Brown"/>
              </a:rPr>
              <a:t>honoured</a:t>
            </a:r>
            <a:r>
              <a:rPr lang="en-US" sz="1100" dirty="0">
                <a:latin typeface="CoStar Brown"/>
              </a:rPr>
              <a:t> to be recognized by (TAG @CoStar) as a 2025 #CoStarPowerBroker Quarterly Deals winner for closing a top #CRE transaction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b="1"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closing (BUILDING NAME or ADDRESS) for (OWNER NAME) in Q3!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(TENANT NAME)’s lease at (BUILDING NAME or ADDRESS) in Q3!</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392295" y="810705"/>
            <a:ext cx="3826953" cy="5641072"/>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a:rPr>
              <a:t>General:</a:t>
            </a:r>
            <a:br>
              <a:rPr lang="en-US" sz="1100" dirty="0">
                <a:latin typeface="CoStar Brown" pitchFamily="2" charset="77"/>
              </a:rPr>
            </a:br>
            <a:r>
              <a:rPr lang="en-US" sz="1100" dirty="0">
                <a:latin typeface="CoStar Brown"/>
              </a:rPr>
              <a:t>Excited to announce that I have been recognized by @CoStar as a 2025 #CoStarPowerBroker Quarterly Deals winner for closing a top #CRE transaction in Q3!</a:t>
            </a:r>
          </a:p>
          <a:p>
            <a:pPr marL="0" lv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closing (BUILDING NAME or ADDRESS) for (OWNER NAME) in Q3!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(TENANT NAME)’s lease at (BUILDING NAME or ADDRESS) in Q3!</a:t>
            </a:r>
          </a:p>
        </p:txBody>
      </p:sp>
      <p:pic>
        <p:nvPicPr>
          <p:cNvPr id="8" name="Picture 7" descr="A blue and white cover with a city landscape&#10;&#10;AI-generated content may be incorrect.">
            <a:extLst>
              <a:ext uri="{FF2B5EF4-FFF2-40B4-BE49-F238E27FC236}">
                <a16:creationId xmlns:a16="http://schemas.microsoft.com/office/drawing/2014/main" id="{E24D9B1D-0FDD-2373-86BA-8B70E0AB1C4C}"/>
              </a:ext>
            </a:extLst>
          </p:cNvPr>
          <p:cNvPicPr>
            <a:picLocks noChangeAspect="1"/>
          </p:cNvPicPr>
          <p:nvPr/>
        </p:nvPicPr>
        <p:blipFill>
          <a:blip r:embed="rId6"/>
          <a:stretch>
            <a:fillRect/>
          </a:stretch>
        </p:blipFill>
        <p:spPr>
          <a:xfrm>
            <a:off x="8235602" y="1547813"/>
            <a:ext cx="3695700" cy="3762375"/>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491668" y="1075585"/>
            <a:ext cx="3506484" cy="2445858"/>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a:rPr>
              <a:t>Please help us in congratulating (INSERT NAME(S)) for being recognized by @CoStar as a 2025 #CoStarPowerBroker Quarterly Deals winner for Q3!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452951" y="1050185"/>
            <a:ext cx="3506484" cy="2339545"/>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a:rPr>
              <a:t>Please help us in congratulating (INSERT NAME(S)) for being recognized by @CoStar as a 2025 #CoStarPowerBroker Quarterly Deals winner for Q3!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1" name="Picture 10" descr="A picture containing logo&#10;&#10;Description automatically generated">
            <a:extLst>
              <a:ext uri="{FF2B5EF4-FFF2-40B4-BE49-F238E27FC236}">
                <a16:creationId xmlns:a16="http://schemas.microsoft.com/office/drawing/2014/main" id="{7CDFED73-CE1C-4267-B75D-9C2E20C0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3" name="Picture 2" descr="A blue and white cover with a city landscape&#10;&#10;AI-generated content may be incorrect.">
            <a:extLst>
              <a:ext uri="{FF2B5EF4-FFF2-40B4-BE49-F238E27FC236}">
                <a16:creationId xmlns:a16="http://schemas.microsoft.com/office/drawing/2014/main" id="{F2A16E96-3297-0C52-38D8-C77BA1FAC1CC}"/>
              </a:ext>
            </a:extLst>
          </p:cNvPr>
          <p:cNvPicPr>
            <a:picLocks noChangeAspect="1"/>
          </p:cNvPicPr>
          <p:nvPr/>
        </p:nvPicPr>
        <p:blipFill>
          <a:blip r:embed="rId6"/>
          <a:stretch>
            <a:fillRect/>
          </a:stretch>
        </p:blipFill>
        <p:spPr>
          <a:xfrm>
            <a:off x="8235602" y="1547813"/>
            <a:ext cx="3695700" cy="3762375"/>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20" ma:contentTypeDescription="Create a new document." ma:contentTypeScope="" ma:versionID="1edee6334c6e772533c1687194404762">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83c2ecb8c4b805209fe4b6cadc24fbf3"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hidden="true" ma:internalName="MediaServiceKeyPoints" ma:readOnly="true">
      <xsd:simpleType>
        <xsd:restriction base="dms:Note"/>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D7EA21-54A8-49E9-B713-EE812B10BC4B}">
  <ds:schemaRefs>
    <ds:schemaRef ds:uri="http://schemas.microsoft.com/sharepoint/v3/contenttype/forms"/>
  </ds:schemaRefs>
</ds:datastoreItem>
</file>

<file path=customXml/itemProps2.xml><?xml version="1.0" encoding="utf-8"?>
<ds:datastoreItem xmlns:ds="http://schemas.openxmlformats.org/officeDocument/2006/customXml" ds:itemID="{26A590D0-48B1-4E06-AFDE-EF9A848DA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A6D4B8-E394-479F-AFA5-A55B903C2DC3}">
  <ds:schemaRefs>
    <ds:schemaRef ds:uri="http://www.w3.org/XML/1998/namespace"/>
    <ds:schemaRef ds:uri="http://purl.org/dc/dcmitype/"/>
    <ds:schemaRef ds:uri="99b25f86-c502-462b-a274-2a569e3ba1f1"/>
    <ds:schemaRef ds:uri="http://schemas.microsoft.com/office/2006/documentManagement/types"/>
    <ds:schemaRef ds:uri="http://schemas.microsoft.com/office/2006/metadata/properties"/>
    <ds:schemaRef ds:uri="e0a4c8bf-3d97-40f7-9b2a-baab9c82ee55"/>
    <ds:schemaRef ds:uri="http://purl.org/dc/elements/1.1/"/>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TotalTime>5694</TotalTime>
  <Words>913</Words>
  <Application>Microsoft Office PowerPoint</Application>
  <PresentationFormat>Widescreen</PresentationFormat>
  <Paragraphs>96</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Cailin Knox</cp:lastModifiedBy>
  <cp:revision>219</cp:revision>
  <dcterms:created xsi:type="dcterms:W3CDTF">2020-02-10T19:26:09Z</dcterms:created>
  <dcterms:modified xsi:type="dcterms:W3CDTF">2025-10-21T20:51:33Z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