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60" r:id="rId5"/>
    <p:sldId id="263" r:id="rId6"/>
    <p:sldId id="264" r:id="rId7"/>
    <p:sldId id="267" r:id="rId8"/>
    <p:sldId id="266"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ileen Hartunian" initials="EH" lastIdx="7" clrIdx="0">
    <p:extLst>
      <p:ext uri="{19B8F6BF-5375-455C-9EA6-DF929625EA0E}">
        <p15:presenceInfo xmlns:p15="http://schemas.microsoft.com/office/powerpoint/2012/main" userId="S::ehartunian@costar.com::44a03e7b-7a0b-48a4-95cc-caef2126775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46993A-05EE-EC8B-ABFB-6F689F290789}" v="61" dt="2025-10-17T19:32:00.1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376" autoAdjust="0"/>
    <p:restoredTop sz="83689" autoAdjust="0"/>
  </p:normalViewPr>
  <p:slideViewPr>
    <p:cSldViewPr snapToGrid="0">
      <p:cViewPr varScale="1">
        <p:scale>
          <a:sx n="54" d="100"/>
          <a:sy n="54" d="100"/>
        </p:scale>
        <p:origin x="1324"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lin Knox" userId="S::cknox@costar.com::7a9f7146-2abd-4ec6-a7b2-633cff8e64c7" providerId="AD" clId="Web-{4B46993A-05EE-EC8B-ABFB-6F689F290789}"/>
    <pc:docChg chg="modSld">
      <pc:chgData name="Cailin Knox" userId="S::cknox@costar.com::7a9f7146-2abd-4ec6-a7b2-633cff8e64c7" providerId="AD" clId="Web-{4B46993A-05EE-EC8B-ABFB-6F689F290789}" dt="2025-10-17T19:31:55.954" v="44" actId="20577"/>
      <pc:docMkLst>
        <pc:docMk/>
      </pc:docMkLst>
      <pc:sldChg chg="modSp">
        <pc:chgData name="Cailin Knox" userId="S::cknox@costar.com::7a9f7146-2abd-4ec6-a7b2-633cff8e64c7" providerId="AD" clId="Web-{4B46993A-05EE-EC8B-ABFB-6F689F290789}" dt="2025-10-17T19:28:53.453" v="0" actId="20577"/>
        <pc:sldMkLst>
          <pc:docMk/>
          <pc:sldMk cId="1421532038" sldId="260"/>
        </pc:sldMkLst>
        <pc:spChg chg="mod">
          <ac:chgData name="Cailin Knox" userId="S::cknox@costar.com::7a9f7146-2abd-4ec6-a7b2-633cff8e64c7" providerId="AD" clId="Web-{4B46993A-05EE-EC8B-ABFB-6F689F290789}" dt="2025-10-17T19:28:53.453" v="0" actId="20577"/>
          <ac:spMkLst>
            <pc:docMk/>
            <pc:sldMk cId="1421532038" sldId="260"/>
            <ac:spMk id="2" creationId="{00000000-0000-0000-0000-000000000000}"/>
          </ac:spMkLst>
        </pc:spChg>
      </pc:sldChg>
      <pc:sldChg chg="addSp delSp modSp">
        <pc:chgData name="Cailin Knox" userId="S::cknox@costar.com::7a9f7146-2abd-4ec6-a7b2-633cff8e64c7" providerId="AD" clId="Web-{4B46993A-05EE-EC8B-ABFB-6F689F290789}" dt="2025-10-17T19:30:35.032" v="21" actId="20577"/>
        <pc:sldMkLst>
          <pc:docMk/>
          <pc:sldMk cId="484582735" sldId="264"/>
        </pc:sldMkLst>
        <pc:spChg chg="mod">
          <ac:chgData name="Cailin Knox" userId="S::cknox@costar.com::7a9f7146-2abd-4ec6-a7b2-633cff8e64c7" providerId="AD" clId="Web-{4B46993A-05EE-EC8B-ABFB-6F689F290789}" dt="2025-10-17T19:30:20.328" v="16" actId="20577"/>
          <ac:spMkLst>
            <pc:docMk/>
            <pc:sldMk cId="484582735" sldId="264"/>
            <ac:spMk id="4" creationId="{AB68128F-EB11-C94D-8D7A-533867C1CF80}"/>
          </ac:spMkLst>
        </pc:spChg>
        <pc:spChg chg="mod">
          <ac:chgData name="Cailin Knox" userId="S::cknox@costar.com::7a9f7146-2abd-4ec6-a7b2-633cff8e64c7" providerId="AD" clId="Web-{4B46993A-05EE-EC8B-ABFB-6F689F290789}" dt="2025-10-17T19:30:35.032" v="21" actId="20577"/>
          <ac:spMkLst>
            <pc:docMk/>
            <pc:sldMk cId="484582735" sldId="264"/>
            <ac:spMk id="6" creationId="{01DD21C3-EB8C-49CC-9E87-AAB493A1EBB4}"/>
          </ac:spMkLst>
        </pc:spChg>
        <pc:picChg chg="add del mod">
          <ac:chgData name="Cailin Knox" userId="S::cknox@costar.com::7a9f7146-2abd-4ec6-a7b2-633cff8e64c7" providerId="AD" clId="Web-{4B46993A-05EE-EC8B-ABFB-6F689F290789}" dt="2025-10-17T19:29:48.188" v="5"/>
          <ac:picMkLst>
            <pc:docMk/>
            <pc:sldMk cId="484582735" sldId="264"/>
            <ac:picMk id="2" creationId="{29B272E7-DE2D-C18E-4374-B593821D2B81}"/>
          </ac:picMkLst>
        </pc:picChg>
        <pc:picChg chg="add mod">
          <ac:chgData name="Cailin Knox" userId="S::cknox@costar.com::7a9f7146-2abd-4ec6-a7b2-633cff8e64c7" providerId="AD" clId="Web-{4B46993A-05EE-EC8B-ABFB-6F689F290789}" dt="2025-10-17T19:29:57.094" v="9" actId="1076"/>
          <ac:picMkLst>
            <pc:docMk/>
            <pc:sldMk cId="484582735" sldId="264"/>
            <ac:picMk id="3" creationId="{242A2B21-BD9A-E252-39D5-C4EDCCF12700}"/>
          </ac:picMkLst>
        </pc:picChg>
        <pc:picChg chg="del">
          <ac:chgData name="Cailin Knox" userId="S::cknox@costar.com::7a9f7146-2abd-4ec6-a7b2-633cff8e64c7" providerId="AD" clId="Web-{4B46993A-05EE-EC8B-ABFB-6F689F290789}" dt="2025-10-17T19:29:49.844" v="6"/>
          <ac:picMkLst>
            <pc:docMk/>
            <pc:sldMk cId="484582735" sldId="264"/>
            <ac:picMk id="11" creationId="{FC43135F-A0F4-B93B-E6A0-4B1A095B4F2D}"/>
          </ac:picMkLst>
        </pc:picChg>
      </pc:sldChg>
      <pc:sldChg chg="addSp delSp modSp">
        <pc:chgData name="Cailin Knox" userId="S::cknox@costar.com::7a9f7146-2abd-4ec6-a7b2-633cff8e64c7" providerId="AD" clId="Web-{4B46993A-05EE-EC8B-ABFB-6F689F290789}" dt="2025-10-17T19:31:55.954" v="44" actId="20577"/>
        <pc:sldMkLst>
          <pc:docMk/>
          <pc:sldMk cId="1873892365" sldId="265"/>
        </pc:sldMkLst>
        <pc:spChg chg="mod">
          <ac:chgData name="Cailin Knox" userId="S::cknox@costar.com::7a9f7146-2abd-4ec6-a7b2-633cff8e64c7" providerId="AD" clId="Web-{4B46993A-05EE-EC8B-ABFB-6F689F290789}" dt="2025-10-17T19:31:53.626" v="42" actId="20577"/>
          <ac:spMkLst>
            <pc:docMk/>
            <pc:sldMk cId="1873892365" sldId="265"/>
            <ac:spMk id="7" creationId="{929E49F5-498C-41AB-A878-20AC257FABD7}"/>
          </ac:spMkLst>
        </pc:spChg>
        <pc:spChg chg="mod">
          <ac:chgData name="Cailin Knox" userId="S::cknox@costar.com::7a9f7146-2abd-4ec6-a7b2-633cff8e64c7" providerId="AD" clId="Web-{4B46993A-05EE-EC8B-ABFB-6F689F290789}" dt="2025-10-17T19:31:55.954" v="44" actId="20577"/>
          <ac:spMkLst>
            <pc:docMk/>
            <pc:sldMk cId="1873892365" sldId="265"/>
            <ac:spMk id="8" creationId="{2373E852-18BF-4A1F-96EB-D44AC550BBCC}"/>
          </ac:spMkLst>
        </pc:spChg>
        <pc:picChg chg="del">
          <ac:chgData name="Cailin Knox" userId="S::cknox@costar.com::7a9f7146-2abd-4ec6-a7b2-633cff8e64c7" providerId="AD" clId="Web-{4B46993A-05EE-EC8B-ABFB-6F689F290789}" dt="2025-10-17T19:31:47.844" v="40"/>
          <ac:picMkLst>
            <pc:docMk/>
            <pc:sldMk cId="1873892365" sldId="265"/>
            <ac:picMk id="3" creationId="{217BB14F-7968-07FA-8E96-4662E89A3781}"/>
          </ac:picMkLst>
        </pc:picChg>
        <pc:picChg chg="add">
          <ac:chgData name="Cailin Knox" userId="S::cknox@costar.com::7a9f7146-2abd-4ec6-a7b2-633cff8e64c7" providerId="AD" clId="Web-{4B46993A-05EE-EC8B-ABFB-6F689F290789}" dt="2025-10-17T19:31:49.141" v="41"/>
          <ac:picMkLst>
            <pc:docMk/>
            <pc:sldMk cId="1873892365" sldId="265"/>
            <ac:picMk id="4" creationId="{061E3AB4-C678-8D8C-D819-3365ED78DDA1}"/>
          </ac:picMkLst>
        </pc:picChg>
      </pc:sldChg>
      <pc:sldChg chg="addSp delSp modSp">
        <pc:chgData name="Cailin Knox" userId="S::cknox@costar.com::7a9f7146-2abd-4ec6-a7b2-633cff8e64c7" providerId="AD" clId="Web-{4B46993A-05EE-EC8B-ABFB-6F689F290789}" dt="2025-10-17T19:31:43.344" v="39" actId="20577"/>
        <pc:sldMkLst>
          <pc:docMk/>
          <pc:sldMk cId="2989317243" sldId="266"/>
        </pc:sldMkLst>
        <pc:spChg chg="mod">
          <ac:chgData name="Cailin Knox" userId="S::cknox@costar.com::7a9f7146-2abd-4ec6-a7b2-633cff8e64c7" providerId="AD" clId="Web-{4B46993A-05EE-EC8B-ABFB-6F689F290789}" dt="2025-10-17T19:31:33.297" v="35" actId="20577"/>
          <ac:spMkLst>
            <pc:docMk/>
            <pc:sldMk cId="2989317243" sldId="266"/>
            <ac:spMk id="4" creationId="{AB68128F-EB11-C94D-8D7A-533867C1CF80}"/>
          </ac:spMkLst>
        </pc:spChg>
        <pc:spChg chg="mod">
          <ac:chgData name="Cailin Knox" userId="S::cknox@costar.com::7a9f7146-2abd-4ec6-a7b2-633cff8e64c7" providerId="AD" clId="Web-{4B46993A-05EE-EC8B-ABFB-6F689F290789}" dt="2025-10-17T19:31:43.344" v="39" actId="20577"/>
          <ac:spMkLst>
            <pc:docMk/>
            <pc:sldMk cId="2989317243" sldId="266"/>
            <ac:spMk id="6" creationId="{01DD21C3-EB8C-49CC-9E87-AAB493A1EBB4}"/>
          </ac:spMkLst>
        </pc:spChg>
        <pc:picChg chg="add">
          <ac:chgData name="Cailin Knox" userId="S::cknox@costar.com::7a9f7146-2abd-4ec6-a7b2-633cff8e64c7" providerId="AD" clId="Web-{4B46993A-05EE-EC8B-ABFB-6F689F290789}" dt="2025-10-17T19:31:14.641" v="27"/>
          <ac:picMkLst>
            <pc:docMk/>
            <pc:sldMk cId="2989317243" sldId="266"/>
            <ac:picMk id="3" creationId="{7CFB0F93-8D7E-B1EA-CCD4-3445BD2D2A78}"/>
          </ac:picMkLst>
        </pc:picChg>
        <pc:picChg chg="del">
          <ac:chgData name="Cailin Knox" userId="S::cknox@costar.com::7a9f7146-2abd-4ec6-a7b2-633cff8e64c7" providerId="AD" clId="Web-{4B46993A-05EE-EC8B-ABFB-6F689F290789}" dt="2025-10-17T19:31:08.954" v="26"/>
          <ac:picMkLst>
            <pc:docMk/>
            <pc:sldMk cId="2989317243" sldId="266"/>
            <ac:picMk id="8" creationId="{ECBCB793-E304-C6A0-CD56-032C16E30C2A}"/>
          </ac:picMkLst>
        </pc:picChg>
      </pc:sldChg>
      <pc:sldChg chg="addSp delSp modSp">
        <pc:chgData name="Cailin Knox" userId="S::cknox@costar.com::7a9f7146-2abd-4ec6-a7b2-633cff8e64c7" providerId="AD" clId="Web-{4B46993A-05EE-EC8B-ABFB-6F689F290789}" dt="2025-10-17T19:31:06.797" v="25" actId="20577"/>
        <pc:sldMkLst>
          <pc:docMk/>
          <pc:sldMk cId="4243829859" sldId="267"/>
        </pc:sldMkLst>
        <pc:spChg chg="mod">
          <ac:chgData name="Cailin Knox" userId="S::cknox@costar.com::7a9f7146-2abd-4ec6-a7b2-633cff8e64c7" providerId="AD" clId="Web-{4B46993A-05EE-EC8B-ABFB-6F689F290789}" dt="2025-10-17T19:31:03.813" v="24" actId="20577"/>
          <ac:spMkLst>
            <pc:docMk/>
            <pc:sldMk cId="4243829859" sldId="267"/>
            <ac:spMk id="7" creationId="{929E49F5-498C-41AB-A878-20AC257FABD7}"/>
          </ac:spMkLst>
        </pc:spChg>
        <pc:spChg chg="mod">
          <ac:chgData name="Cailin Knox" userId="S::cknox@costar.com::7a9f7146-2abd-4ec6-a7b2-633cff8e64c7" providerId="AD" clId="Web-{4B46993A-05EE-EC8B-ABFB-6F689F290789}" dt="2025-10-17T19:31:06.797" v="25" actId="20577"/>
          <ac:spMkLst>
            <pc:docMk/>
            <pc:sldMk cId="4243829859" sldId="267"/>
            <ac:spMk id="8" creationId="{2373E852-18BF-4A1F-96EB-D44AC550BBCC}"/>
          </ac:spMkLst>
        </pc:spChg>
        <pc:picChg chg="add">
          <ac:chgData name="Cailin Knox" userId="S::cknox@costar.com::7a9f7146-2abd-4ec6-a7b2-633cff8e64c7" providerId="AD" clId="Web-{4B46993A-05EE-EC8B-ABFB-6F689F290789}" dt="2025-10-17T19:30:41.141" v="23"/>
          <ac:picMkLst>
            <pc:docMk/>
            <pc:sldMk cId="4243829859" sldId="267"/>
            <ac:picMk id="3" creationId="{4328658B-6BF6-083F-0CE0-03AF4397D550}"/>
          </ac:picMkLst>
        </pc:picChg>
        <pc:picChg chg="del">
          <ac:chgData name="Cailin Knox" userId="S::cknox@costar.com::7a9f7146-2abd-4ec6-a7b2-633cff8e64c7" providerId="AD" clId="Web-{4B46993A-05EE-EC8B-ABFB-6F689F290789}" dt="2025-10-17T19:30:40.735" v="22"/>
          <ac:picMkLst>
            <pc:docMk/>
            <pc:sldMk cId="4243829859" sldId="267"/>
            <ac:picMk id="4" creationId="{8209C12E-C3D7-0398-BD03-7350F8B6B6D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7A56E6-7017-4DB6-A743-DA56B1300F7D}" type="datetimeFigureOut">
              <a:rPr lang="en-US" smtClean="0"/>
              <a:t>10/17/2025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862F30-9190-4697-96D7-10C5C9ABE5FA}" type="slidenum">
              <a:rPr lang="en-US" smtClean="0"/>
              <a:t>‹#›</a:t>
            </a:fld>
            <a:endParaRPr lang="en-US"/>
          </a:p>
        </p:txBody>
      </p:sp>
    </p:spTree>
    <p:extLst>
      <p:ext uri="{BB962C8B-B14F-4D97-AF65-F5344CB8AC3E}">
        <p14:creationId xmlns:p14="http://schemas.microsoft.com/office/powerpoint/2010/main" val="41755985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62F30-9190-4697-96D7-10C5C9ABE5FA}" type="slidenum">
              <a:rPr lang="en-US" smtClean="0"/>
              <a:t>2</a:t>
            </a:fld>
            <a:endParaRPr lang="en-US"/>
          </a:p>
        </p:txBody>
      </p:sp>
    </p:spTree>
    <p:extLst>
      <p:ext uri="{BB962C8B-B14F-4D97-AF65-F5344CB8AC3E}">
        <p14:creationId xmlns:p14="http://schemas.microsoft.com/office/powerpoint/2010/main" val="537623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62F30-9190-4697-96D7-10C5C9ABE5FA}" type="slidenum">
              <a:rPr lang="en-US" smtClean="0"/>
              <a:t>3</a:t>
            </a:fld>
            <a:endParaRPr lang="en-US"/>
          </a:p>
        </p:txBody>
      </p:sp>
    </p:spTree>
    <p:extLst>
      <p:ext uri="{BB962C8B-B14F-4D97-AF65-F5344CB8AC3E}">
        <p14:creationId xmlns:p14="http://schemas.microsoft.com/office/powerpoint/2010/main" val="141379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62F30-9190-4697-96D7-10C5C9ABE5FA}" type="slidenum">
              <a:rPr lang="en-US" smtClean="0"/>
              <a:t>4</a:t>
            </a:fld>
            <a:endParaRPr lang="en-US"/>
          </a:p>
        </p:txBody>
      </p:sp>
    </p:spTree>
    <p:extLst>
      <p:ext uri="{BB962C8B-B14F-4D97-AF65-F5344CB8AC3E}">
        <p14:creationId xmlns:p14="http://schemas.microsoft.com/office/powerpoint/2010/main" val="234275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62F30-9190-4697-96D7-10C5C9ABE5FA}" type="slidenum">
              <a:rPr lang="en-US" smtClean="0"/>
              <a:t>5</a:t>
            </a:fld>
            <a:endParaRPr lang="en-US"/>
          </a:p>
        </p:txBody>
      </p:sp>
    </p:spTree>
    <p:extLst>
      <p:ext uri="{BB962C8B-B14F-4D97-AF65-F5344CB8AC3E}">
        <p14:creationId xmlns:p14="http://schemas.microsoft.com/office/powerpoint/2010/main" val="2011793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62F30-9190-4697-96D7-10C5C9ABE5FA}" type="slidenum">
              <a:rPr lang="en-US" smtClean="0"/>
              <a:t>6</a:t>
            </a:fld>
            <a:endParaRPr lang="en-US"/>
          </a:p>
        </p:txBody>
      </p:sp>
    </p:spTree>
    <p:extLst>
      <p:ext uri="{BB962C8B-B14F-4D97-AF65-F5344CB8AC3E}">
        <p14:creationId xmlns:p14="http://schemas.microsoft.com/office/powerpoint/2010/main" val="5303605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8AB8E219-DB35-C74C-9095-F2D960E5F426}"/>
              </a:ext>
            </a:extLst>
          </p:cNvPr>
          <p:cNvSpPr>
            <a:spLocks noGrp="1"/>
          </p:cNvSpPr>
          <p:nvPr>
            <p:ph type="pic" sz="quarter" idx="10"/>
          </p:nvPr>
        </p:nvSpPr>
        <p:spPr>
          <a:xfrm>
            <a:off x="9801186" y="2"/>
            <a:ext cx="2390815" cy="6857999"/>
          </a:xfrm>
          <a:custGeom>
            <a:avLst/>
            <a:gdLst>
              <a:gd name="connsiteX0" fmla="*/ 1793019 w 2390815"/>
              <a:gd name="connsiteY0" fmla="*/ 0 h 6857999"/>
              <a:gd name="connsiteX1" fmla="*/ 2390815 w 2390815"/>
              <a:gd name="connsiteY1" fmla="*/ 0 h 6857999"/>
              <a:gd name="connsiteX2" fmla="*/ 2390815 w 2390815"/>
              <a:gd name="connsiteY2" fmla="*/ 6857999 h 6857999"/>
              <a:gd name="connsiteX3" fmla="*/ 2304091 w 2390815"/>
              <a:gd name="connsiteY3" fmla="*/ 6857999 h 6857999"/>
              <a:gd name="connsiteX4" fmla="*/ 67298 w 2390815"/>
              <a:gd name="connsiteY4" fmla="*/ 2271386 h 6857999"/>
              <a:gd name="connsiteX5" fmla="*/ 67859 w 2390815"/>
              <a:gd name="connsiteY5" fmla="*/ 2265193 h 6857999"/>
              <a:gd name="connsiteX6" fmla="*/ 31740 w 2390815"/>
              <a:gd name="connsiteY6" fmla="*/ 2194246 h 6857999"/>
              <a:gd name="connsiteX7" fmla="*/ 0 w 2390815"/>
              <a:gd name="connsiteY7" fmla="*/ 2026625 h 6857999"/>
              <a:gd name="connsiteX8" fmla="*/ 68979 w 2390815"/>
              <a:gd name="connsiteY8" fmla="*/ 1785858 h 6857999"/>
              <a:gd name="connsiteX9" fmla="*/ 116641 w 2390815"/>
              <a:gd name="connsiteY9" fmla="*/ 1724267 h 6857999"/>
              <a:gd name="connsiteX10" fmla="*/ 117252 w 2390815"/>
              <a:gd name="connsiteY10" fmla="*/ 1717531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0815" h="6857999">
                <a:moveTo>
                  <a:pt x="1793019" y="0"/>
                </a:moveTo>
                <a:lnTo>
                  <a:pt x="2390815" y="0"/>
                </a:lnTo>
                <a:lnTo>
                  <a:pt x="2390815" y="6857999"/>
                </a:lnTo>
                <a:lnTo>
                  <a:pt x="2304091" y="6857999"/>
                </a:lnTo>
                <a:lnTo>
                  <a:pt x="67298" y="2271386"/>
                </a:lnTo>
                <a:lnTo>
                  <a:pt x="67859" y="2265193"/>
                </a:lnTo>
                <a:lnTo>
                  <a:pt x="31740" y="2194246"/>
                </a:lnTo>
                <a:cubicBezTo>
                  <a:pt x="11306" y="2142728"/>
                  <a:pt x="0" y="2086082"/>
                  <a:pt x="0" y="2026625"/>
                </a:cubicBezTo>
                <a:cubicBezTo>
                  <a:pt x="0" y="1937442"/>
                  <a:pt x="25430" y="1854585"/>
                  <a:pt x="68979" y="1785858"/>
                </a:cubicBezTo>
                <a:lnTo>
                  <a:pt x="116641" y="1724267"/>
                </a:lnTo>
                <a:lnTo>
                  <a:pt x="117252" y="1717531"/>
                </a:lnTo>
                <a:close/>
              </a:path>
            </a:pathLst>
          </a:custGeom>
        </p:spPr>
        <p:txBody>
          <a:bodyPr wrap="square">
            <a:noAutofit/>
          </a:bodyPr>
          <a:lstStyle/>
          <a:p>
            <a:endParaRPr lang="en-US"/>
          </a:p>
        </p:txBody>
      </p:sp>
      <p:sp>
        <p:nvSpPr>
          <p:cNvPr id="17" name="Text Placeholder 19">
            <a:extLst>
              <a:ext uri="{FF2B5EF4-FFF2-40B4-BE49-F238E27FC236}">
                <a16:creationId xmlns:a16="http://schemas.microsoft.com/office/drawing/2014/main" id="{8FCE4A83-EF32-D94D-A4E2-9D1193AF268A}"/>
              </a:ext>
            </a:extLst>
          </p:cNvPr>
          <p:cNvSpPr>
            <a:spLocks noGrp="1"/>
          </p:cNvSpPr>
          <p:nvPr>
            <p:ph type="body" sz="quarter" idx="11" hasCustomPrompt="1"/>
          </p:nvPr>
        </p:nvSpPr>
        <p:spPr>
          <a:xfrm>
            <a:off x="380589" y="494950"/>
            <a:ext cx="10258336" cy="566518"/>
          </a:xfrm>
          <a:prstGeom prst="rect">
            <a:avLst/>
          </a:prstGeom>
        </p:spPr>
        <p:txBody>
          <a:bodyPr/>
          <a:lstStyle>
            <a:lvl1pPr marL="0" indent="0" algn="l">
              <a:buNone/>
              <a:defRPr sz="3600" b="1">
                <a:solidFill>
                  <a:schemeClr val="tx1"/>
                </a:solidFill>
                <a:latin typeface="Arial" panose="020B0604020202020204" pitchFamily="34" charset="0"/>
                <a:cs typeface="Arial" panose="020B0604020202020204" pitchFamily="34" charset="0"/>
              </a:defRPr>
            </a:lvl1pPr>
          </a:lstStyle>
          <a:p>
            <a:pPr lvl="0"/>
            <a:r>
              <a:rPr lang="en-US"/>
              <a:t>INSERT HEADLINE</a:t>
            </a:r>
          </a:p>
        </p:txBody>
      </p:sp>
      <p:sp>
        <p:nvSpPr>
          <p:cNvPr id="18" name="Content Placeholder 23">
            <a:extLst>
              <a:ext uri="{FF2B5EF4-FFF2-40B4-BE49-F238E27FC236}">
                <a16:creationId xmlns:a16="http://schemas.microsoft.com/office/drawing/2014/main" id="{4964F04D-440C-504D-AEAE-9D0F48841C33}"/>
              </a:ext>
            </a:extLst>
          </p:cNvPr>
          <p:cNvSpPr>
            <a:spLocks noGrp="1"/>
          </p:cNvSpPr>
          <p:nvPr>
            <p:ph sz="quarter" idx="12"/>
          </p:nvPr>
        </p:nvSpPr>
        <p:spPr>
          <a:xfrm>
            <a:off x="380589" y="1285742"/>
            <a:ext cx="9226398" cy="5004221"/>
          </a:xfrm>
          <a:prstGeom prst="rect">
            <a:avLst/>
          </a:prstGeom>
        </p:spPr>
        <p:txBody>
          <a:bodyPr/>
          <a:lstStyle>
            <a:lvl1pPr algn="l">
              <a:defRPr sz="1800">
                <a:latin typeface="Arial" panose="020B0604020202020204" pitchFamily="34" charset="0"/>
                <a:cs typeface="Arial" panose="020B0604020202020204" pitchFamily="34" charset="0"/>
              </a:defRPr>
            </a:lvl1pPr>
            <a:lvl2pPr algn="l">
              <a:defRPr sz="1800">
                <a:latin typeface="Arial" panose="020B0604020202020204" pitchFamily="34" charset="0"/>
                <a:cs typeface="Arial" panose="020B0604020202020204" pitchFamily="34" charset="0"/>
              </a:defRPr>
            </a:lvl2pPr>
            <a:lvl3pPr algn="l">
              <a:defRPr sz="1800">
                <a:latin typeface="Arial" panose="020B0604020202020204" pitchFamily="34" charset="0"/>
                <a:cs typeface="Arial" panose="020B0604020202020204" pitchFamily="34" charset="0"/>
              </a:defRPr>
            </a:lvl3pPr>
            <a:lvl4pPr algn="l">
              <a:defRPr sz="1800">
                <a:latin typeface="Arial" panose="020B0604020202020204" pitchFamily="34" charset="0"/>
                <a:cs typeface="Arial" panose="020B0604020202020204" pitchFamily="34" charset="0"/>
              </a:defRPr>
            </a:lvl4pPr>
            <a:lvl5pPr algn="l">
              <a:defRPr sz="1800">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9" name="Picture 18">
            <a:extLst>
              <a:ext uri="{FF2B5EF4-FFF2-40B4-BE49-F238E27FC236}">
                <a16:creationId xmlns:a16="http://schemas.microsoft.com/office/drawing/2014/main" id="{19A37064-8EA0-5148-B70B-0A4D29885EF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041383"/>
            <a:ext cx="2335160" cy="816618"/>
          </a:xfrm>
          <a:prstGeom prst="rect">
            <a:avLst/>
          </a:prstGeom>
        </p:spPr>
      </p:pic>
      <p:sp>
        <p:nvSpPr>
          <p:cNvPr id="22" name="Rectangle 21">
            <a:extLst>
              <a:ext uri="{FF2B5EF4-FFF2-40B4-BE49-F238E27FC236}">
                <a16:creationId xmlns:a16="http://schemas.microsoft.com/office/drawing/2014/main" id="{DA77F127-F2C0-6347-99A0-9F6514C25E9A}"/>
              </a:ext>
            </a:extLst>
          </p:cNvPr>
          <p:cNvSpPr/>
          <p:nvPr userDrawn="1"/>
        </p:nvSpPr>
        <p:spPr>
          <a:xfrm rot="5400000" flipH="1">
            <a:off x="976169" y="-514698"/>
            <a:ext cx="134390" cy="11637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604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B820687-8115-452C-80FD-5DF5FE44A69D}"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2300738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820687-8115-452C-80FD-5DF5FE44A69D}"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2693445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820687-8115-452C-80FD-5DF5FE44A69D}"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1829621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ver Slide">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2872A219-0E93-604C-8EFA-21FDB6DFAA88}"/>
              </a:ext>
            </a:extLst>
          </p:cNvPr>
          <p:cNvSpPr>
            <a:spLocks noGrp="1"/>
          </p:cNvSpPr>
          <p:nvPr>
            <p:ph type="body" sz="quarter" idx="11" hasCustomPrompt="1"/>
          </p:nvPr>
        </p:nvSpPr>
        <p:spPr>
          <a:xfrm>
            <a:off x="461379" y="3733875"/>
            <a:ext cx="4974597" cy="1389062"/>
          </a:xfrm>
          <a:prstGeom prst="rect">
            <a:avLst/>
          </a:prstGeom>
        </p:spPr>
        <p:txBody>
          <a:bodyPr bIns="0"/>
          <a:lstStyle>
            <a:lvl1pPr marL="0" indent="0">
              <a:buNone/>
              <a:defRPr sz="4000" b="1">
                <a:solidFill>
                  <a:schemeClr val="tx1"/>
                </a:solidFill>
                <a:latin typeface="Arial" panose="020B0604020202020204" pitchFamily="34" charset="0"/>
                <a:cs typeface="Arial" panose="020B0604020202020204" pitchFamily="34" charset="0"/>
              </a:defRPr>
            </a:lvl1pPr>
          </a:lstStyle>
          <a:p>
            <a:pPr lvl="0"/>
            <a:r>
              <a:rPr lang="en-US"/>
              <a:t>INSERT HEADLINE</a:t>
            </a:r>
          </a:p>
        </p:txBody>
      </p:sp>
      <p:sp>
        <p:nvSpPr>
          <p:cNvPr id="17" name="Text Placeholder 16">
            <a:extLst>
              <a:ext uri="{FF2B5EF4-FFF2-40B4-BE49-F238E27FC236}">
                <a16:creationId xmlns:a16="http://schemas.microsoft.com/office/drawing/2014/main" id="{88800DF8-32F9-254E-8A7F-F608DED9334C}"/>
              </a:ext>
            </a:extLst>
          </p:cNvPr>
          <p:cNvSpPr>
            <a:spLocks noGrp="1"/>
          </p:cNvSpPr>
          <p:nvPr>
            <p:ph type="body" sz="quarter" idx="12" hasCustomPrompt="1"/>
          </p:nvPr>
        </p:nvSpPr>
        <p:spPr>
          <a:xfrm>
            <a:off x="461473" y="5414963"/>
            <a:ext cx="4433887" cy="639762"/>
          </a:xfrm>
          <a:prstGeom prst="rect">
            <a:avLst/>
          </a:prstGeom>
        </p:spPr>
        <p:txBody>
          <a:bodyPr/>
          <a:lstStyle>
            <a:lvl1pPr marL="0" indent="0">
              <a:buNone/>
              <a:defRPr sz="3200">
                <a:latin typeface="Arial" panose="020B0604020202020204" pitchFamily="34" charset="0"/>
                <a:cs typeface="Arial" panose="020B0604020202020204" pitchFamily="34" charset="0"/>
              </a:defRPr>
            </a:lvl1pPr>
          </a:lstStyle>
          <a:p>
            <a:pPr lvl="0"/>
            <a:r>
              <a:rPr lang="en-US"/>
              <a:t>Insert Sub-title</a:t>
            </a:r>
          </a:p>
        </p:txBody>
      </p:sp>
      <p:sp>
        <p:nvSpPr>
          <p:cNvPr id="18" name="Rectangle 17">
            <a:extLst>
              <a:ext uri="{FF2B5EF4-FFF2-40B4-BE49-F238E27FC236}">
                <a16:creationId xmlns:a16="http://schemas.microsoft.com/office/drawing/2014/main" id="{EEF1E4D4-761D-A847-842F-1BD997608A0D}"/>
              </a:ext>
            </a:extLst>
          </p:cNvPr>
          <p:cNvSpPr/>
          <p:nvPr userDrawn="1"/>
        </p:nvSpPr>
        <p:spPr>
          <a:xfrm rot="5400000" flipH="1">
            <a:off x="976169" y="-514698"/>
            <a:ext cx="134390" cy="11637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Picture Placeholder 28">
            <a:extLst>
              <a:ext uri="{FF2B5EF4-FFF2-40B4-BE49-F238E27FC236}">
                <a16:creationId xmlns:a16="http://schemas.microsoft.com/office/drawing/2014/main" id="{34D479AF-2A5F-D741-ACCF-3C9A8EF39B48}"/>
              </a:ext>
            </a:extLst>
          </p:cNvPr>
          <p:cNvSpPr>
            <a:spLocks noGrp="1"/>
          </p:cNvSpPr>
          <p:nvPr>
            <p:ph type="pic" sz="quarter" idx="13"/>
          </p:nvPr>
        </p:nvSpPr>
        <p:spPr>
          <a:xfrm>
            <a:off x="4952916" y="-1"/>
            <a:ext cx="7239084" cy="6858001"/>
          </a:xfrm>
          <a:custGeom>
            <a:avLst/>
            <a:gdLst>
              <a:gd name="connsiteX0" fmla="*/ 3412270 w 7239084"/>
              <a:gd name="connsiteY0" fmla="*/ 4471029 h 6858001"/>
              <a:gd name="connsiteX1" fmla="*/ 3509056 w 7239084"/>
              <a:gd name="connsiteY1" fmla="*/ 4487359 h 6858001"/>
              <a:gd name="connsiteX2" fmla="*/ 3562949 w 7239084"/>
              <a:gd name="connsiteY2" fmla="*/ 4526927 h 6858001"/>
              <a:gd name="connsiteX3" fmla="*/ 3581924 w 7239084"/>
              <a:gd name="connsiteY3" fmla="*/ 4551694 h 6858001"/>
              <a:gd name="connsiteX4" fmla="*/ 3584208 w 7239084"/>
              <a:gd name="connsiteY4" fmla="*/ 4552546 h 6858001"/>
              <a:gd name="connsiteX5" fmla="*/ 5377746 w 7239084"/>
              <a:gd name="connsiteY5" fmla="*/ 6812286 h 6858001"/>
              <a:gd name="connsiteX6" fmla="*/ 5377464 w 7239084"/>
              <a:gd name="connsiteY6" fmla="*/ 6812879 h 6858001"/>
              <a:gd name="connsiteX7" fmla="*/ 5381778 w 7239084"/>
              <a:gd name="connsiteY7" fmla="*/ 6816142 h 6858001"/>
              <a:gd name="connsiteX8" fmla="*/ 5392355 w 7239084"/>
              <a:gd name="connsiteY8" fmla="*/ 6839155 h 6858001"/>
              <a:gd name="connsiteX9" fmla="*/ 5389458 w 7239084"/>
              <a:gd name="connsiteY9" fmla="*/ 6858001 h 6858001"/>
              <a:gd name="connsiteX10" fmla="*/ 2305051 w 7239084"/>
              <a:gd name="connsiteY10" fmla="*/ 6858001 h 6858001"/>
              <a:gd name="connsiteX11" fmla="*/ 2282986 w 7239084"/>
              <a:gd name="connsiteY11" fmla="*/ 6831860 h 6858001"/>
              <a:gd name="connsiteX12" fmla="*/ 2269271 w 7239084"/>
              <a:gd name="connsiteY12" fmla="*/ 6804592 h 6858001"/>
              <a:gd name="connsiteX13" fmla="*/ 2266993 w 7239084"/>
              <a:gd name="connsiteY13" fmla="*/ 6803239 h 6858001"/>
              <a:gd name="connsiteX14" fmla="*/ 1664696 w 7239084"/>
              <a:gd name="connsiteY14" fmla="*/ 5161057 h 6858001"/>
              <a:gd name="connsiteX15" fmla="*/ 1665950 w 7239084"/>
              <a:gd name="connsiteY15" fmla="*/ 5158436 h 6858001"/>
              <a:gd name="connsiteX16" fmla="*/ 1664830 w 7239084"/>
              <a:gd name="connsiteY16" fmla="*/ 5156508 h 6858001"/>
              <a:gd name="connsiteX17" fmla="*/ 1668672 w 7239084"/>
              <a:gd name="connsiteY17" fmla="*/ 5089183 h 6858001"/>
              <a:gd name="connsiteX18" fmla="*/ 1669599 w 7239084"/>
              <a:gd name="connsiteY18" fmla="*/ 5087944 h 6858001"/>
              <a:gd name="connsiteX19" fmla="*/ 1669981 w 7239084"/>
              <a:gd name="connsiteY19" fmla="*/ 5086444 h 6858001"/>
              <a:gd name="connsiteX20" fmla="*/ 1719986 w 7239084"/>
              <a:gd name="connsiteY20" fmla="*/ 5041200 h 6858001"/>
              <a:gd name="connsiteX21" fmla="*/ 1722191 w 7239084"/>
              <a:gd name="connsiteY21" fmla="*/ 5040862 h 6858001"/>
              <a:gd name="connsiteX22" fmla="*/ 1723445 w 7239084"/>
              <a:gd name="connsiteY22" fmla="*/ 5038239 h 6858001"/>
              <a:gd name="connsiteX23" fmla="*/ 3379951 w 7239084"/>
              <a:gd name="connsiteY23" fmla="*/ 4476541 h 6858001"/>
              <a:gd name="connsiteX24" fmla="*/ 3382435 w 7239084"/>
              <a:gd name="connsiteY24" fmla="*/ 4477465 h 6858001"/>
              <a:gd name="connsiteX25" fmla="*/ 7239084 w 7239084"/>
              <a:gd name="connsiteY25" fmla="*/ 3440100 h 6858001"/>
              <a:gd name="connsiteX26" fmla="*/ 7239084 w 7239084"/>
              <a:gd name="connsiteY26" fmla="*/ 6040104 h 6858001"/>
              <a:gd name="connsiteX27" fmla="*/ 7213346 w 7239084"/>
              <a:gd name="connsiteY27" fmla="*/ 6050620 h 6858001"/>
              <a:gd name="connsiteX28" fmla="*/ 7183183 w 7239084"/>
              <a:gd name="connsiteY28" fmla="*/ 6055270 h 6858001"/>
              <a:gd name="connsiteX29" fmla="*/ 7181192 w 7239084"/>
              <a:gd name="connsiteY29" fmla="*/ 6057020 h 6858001"/>
              <a:gd name="connsiteX30" fmla="*/ 5433332 w 7239084"/>
              <a:gd name="connsiteY30" fmla="*/ 6124204 h 6858001"/>
              <a:gd name="connsiteX31" fmla="*/ 5431226 w 7239084"/>
              <a:gd name="connsiteY31" fmla="*/ 6122203 h 6858001"/>
              <a:gd name="connsiteX32" fmla="*/ 5429046 w 7239084"/>
              <a:gd name="connsiteY32" fmla="*/ 6122676 h 6858001"/>
              <a:gd name="connsiteX33" fmla="*/ 5366178 w 7239084"/>
              <a:gd name="connsiteY33" fmla="*/ 6098283 h 6858001"/>
              <a:gd name="connsiteX34" fmla="*/ 5365286 w 7239084"/>
              <a:gd name="connsiteY34" fmla="*/ 6097019 h 6858001"/>
              <a:gd name="connsiteX35" fmla="*/ 5363976 w 7239084"/>
              <a:gd name="connsiteY35" fmla="*/ 6096194 h 6858001"/>
              <a:gd name="connsiteX36" fmla="*/ 5336334 w 7239084"/>
              <a:gd name="connsiteY36" fmla="*/ 6034683 h 6858001"/>
              <a:gd name="connsiteX37" fmla="*/ 5336691 w 7239084"/>
              <a:gd name="connsiteY37" fmla="*/ 6032482 h 6858001"/>
              <a:gd name="connsiteX38" fmla="*/ 5334582 w 7239084"/>
              <a:gd name="connsiteY38" fmla="*/ 6030481 h 6858001"/>
              <a:gd name="connsiteX39" fmla="*/ 5310434 w 7239084"/>
              <a:gd name="connsiteY39" fmla="*/ 4281500 h 6858001"/>
              <a:gd name="connsiteX40" fmla="*/ 5312079 w 7239084"/>
              <a:gd name="connsiteY40" fmla="*/ 4279422 h 6858001"/>
              <a:gd name="connsiteX41" fmla="*/ 5315146 w 7239084"/>
              <a:gd name="connsiteY41" fmla="*/ 4249054 h 6858001"/>
              <a:gd name="connsiteX42" fmla="*/ 5360494 w 7239084"/>
              <a:gd name="connsiteY42" fmla="*/ 4162003 h 6858001"/>
              <a:gd name="connsiteX43" fmla="*/ 5414740 w 7239084"/>
              <a:gd name="connsiteY43" fmla="*/ 4122919 h 6858001"/>
              <a:gd name="connsiteX44" fmla="*/ 5444148 w 7239084"/>
              <a:gd name="connsiteY44" fmla="*/ 4112495 h 6858001"/>
              <a:gd name="connsiteX45" fmla="*/ 5445662 w 7239084"/>
              <a:gd name="connsiteY45" fmla="*/ 4110585 h 6858001"/>
              <a:gd name="connsiteX46" fmla="*/ 1506824 w 7239084"/>
              <a:gd name="connsiteY46" fmla="*/ 1184050 h 6858001"/>
              <a:gd name="connsiteX47" fmla="*/ 1508288 w 7239084"/>
              <a:gd name="connsiteY47" fmla="*/ 1184547 h 6858001"/>
              <a:gd name="connsiteX48" fmla="*/ 1509832 w 7239084"/>
              <a:gd name="connsiteY48" fmla="*/ 1184445 h 6858001"/>
              <a:gd name="connsiteX49" fmla="*/ 1568356 w 7239084"/>
              <a:gd name="connsiteY49" fmla="*/ 1217950 h 6858001"/>
              <a:gd name="connsiteX50" fmla="*/ 1569362 w 7239084"/>
              <a:gd name="connsiteY50" fmla="*/ 1219940 h 6858001"/>
              <a:gd name="connsiteX51" fmla="*/ 1572244 w 7239084"/>
              <a:gd name="connsiteY51" fmla="*/ 1220319 h 6858001"/>
              <a:gd name="connsiteX52" fmla="*/ 2620075 w 7239084"/>
              <a:gd name="connsiteY52" fmla="*/ 2620879 h 6858001"/>
              <a:gd name="connsiteX53" fmla="*/ 2619965 w 7239084"/>
              <a:gd name="connsiteY53" fmla="*/ 2623528 h 6858001"/>
              <a:gd name="connsiteX54" fmla="*/ 2635340 w 7239084"/>
              <a:gd name="connsiteY54" fmla="*/ 2649895 h 6858001"/>
              <a:gd name="connsiteX55" fmla="*/ 2649837 w 7239084"/>
              <a:gd name="connsiteY55" fmla="*/ 2746973 h 6858001"/>
              <a:gd name="connsiteX56" fmla="*/ 2628939 w 7239084"/>
              <a:gd name="connsiteY56" fmla="*/ 2810481 h 6858001"/>
              <a:gd name="connsiteX57" fmla="*/ 2611278 w 7239084"/>
              <a:gd name="connsiteY57" fmla="*/ 2836202 h 6858001"/>
              <a:gd name="connsiteX58" fmla="*/ 2611177 w 7239084"/>
              <a:gd name="connsiteY58" fmla="*/ 2838637 h 6858001"/>
              <a:gd name="connsiteX59" fmla="*/ 1019248 w 7239084"/>
              <a:gd name="connsiteY59" fmla="*/ 5244666 h 6858001"/>
              <a:gd name="connsiteX60" fmla="*/ 1018595 w 7239084"/>
              <a:gd name="connsiteY60" fmla="*/ 5244580 h 6858001"/>
              <a:gd name="connsiteX61" fmla="*/ 1016834 w 7239084"/>
              <a:gd name="connsiteY61" fmla="*/ 5249693 h 6858001"/>
              <a:gd name="connsiteX62" fmla="*/ 972470 w 7239084"/>
              <a:gd name="connsiteY62" fmla="*/ 5271122 h 6858001"/>
              <a:gd name="connsiteX63" fmla="*/ 970895 w 7239084"/>
              <a:gd name="connsiteY63" fmla="*/ 5270411 h 6858001"/>
              <a:gd name="connsiteX64" fmla="*/ 969190 w 7239084"/>
              <a:gd name="connsiteY64" fmla="*/ 5270690 h 6858001"/>
              <a:gd name="connsiteX65" fmla="*/ 931876 w 7239084"/>
              <a:gd name="connsiteY65" fmla="*/ 5238520 h 6858001"/>
              <a:gd name="connsiteX66" fmla="*/ 931498 w 7239084"/>
              <a:gd name="connsiteY66" fmla="*/ 5233124 h 6858001"/>
              <a:gd name="connsiteX67" fmla="*/ 930846 w 7239084"/>
              <a:gd name="connsiteY67" fmla="*/ 5233039 h 6858001"/>
              <a:gd name="connsiteX68" fmla="*/ 15196 w 7239084"/>
              <a:gd name="connsiteY68" fmla="*/ 2497201 h 6858001"/>
              <a:gd name="connsiteX69" fmla="*/ 15734 w 7239084"/>
              <a:gd name="connsiteY69" fmla="*/ 2494824 h 6858001"/>
              <a:gd name="connsiteX70" fmla="*/ 5323 w 7239084"/>
              <a:gd name="connsiteY70" fmla="*/ 2465411 h 6858001"/>
              <a:gd name="connsiteX71" fmla="*/ 1556 w 7239084"/>
              <a:gd name="connsiteY71" fmla="*/ 2398657 h 6858001"/>
              <a:gd name="connsiteX72" fmla="*/ 40664 w 7239084"/>
              <a:gd name="connsiteY72" fmla="*/ 2308629 h 6858001"/>
              <a:gd name="connsiteX73" fmla="*/ 62330 w 7239084"/>
              <a:gd name="connsiteY73" fmla="*/ 2287134 h 6858001"/>
              <a:gd name="connsiteX74" fmla="*/ 62910 w 7239084"/>
              <a:gd name="connsiteY74" fmla="*/ 2284548 h 6858001"/>
              <a:gd name="connsiteX75" fmla="*/ 1437261 w 7239084"/>
              <a:gd name="connsiteY75" fmla="*/ 1202565 h 6858001"/>
              <a:gd name="connsiteX76" fmla="*/ 1440142 w 7239084"/>
              <a:gd name="connsiteY76" fmla="*/ 1202944 h 6858001"/>
              <a:gd name="connsiteX77" fmla="*/ 1441627 w 7239084"/>
              <a:gd name="connsiteY77" fmla="*/ 1201282 h 6858001"/>
              <a:gd name="connsiteX78" fmla="*/ 1506824 w 7239084"/>
              <a:gd name="connsiteY78" fmla="*/ 1184050 h 6858001"/>
              <a:gd name="connsiteX79" fmla="*/ 5578487 w 7239084"/>
              <a:gd name="connsiteY79" fmla="*/ 0 h 6858001"/>
              <a:gd name="connsiteX80" fmla="*/ 6777031 w 7239084"/>
              <a:gd name="connsiteY80" fmla="*/ 0 h 6858001"/>
              <a:gd name="connsiteX81" fmla="*/ 7239084 w 7239084"/>
              <a:gd name="connsiteY81" fmla="*/ 333223 h 6858001"/>
              <a:gd name="connsiteX82" fmla="*/ 7239084 w 7239084"/>
              <a:gd name="connsiteY82" fmla="*/ 2768309 h 6858001"/>
              <a:gd name="connsiteX83" fmla="*/ 5780250 w 7239084"/>
              <a:gd name="connsiteY83" fmla="*/ 2308312 h 6858001"/>
              <a:gd name="connsiteX84" fmla="*/ 5778792 w 7239084"/>
              <a:gd name="connsiteY84" fmla="*/ 2306097 h 6858001"/>
              <a:gd name="connsiteX85" fmla="*/ 5750923 w 7239084"/>
              <a:gd name="connsiteY85" fmla="*/ 2293656 h 6858001"/>
              <a:gd name="connsiteX86" fmla="*/ 5682504 w 7239084"/>
              <a:gd name="connsiteY86" fmla="*/ 2223277 h 6858001"/>
              <a:gd name="connsiteX87" fmla="*/ 5662420 w 7239084"/>
              <a:gd name="connsiteY87" fmla="*/ 2159505 h 6858001"/>
              <a:gd name="connsiteX88" fmla="*/ 5661753 w 7239084"/>
              <a:gd name="connsiteY88" fmla="*/ 2128312 h 6858001"/>
              <a:gd name="connsiteX89" fmla="*/ 5660414 w 7239084"/>
              <a:gd name="connsiteY89" fmla="*/ 2126276 h 6858001"/>
              <a:gd name="connsiteX90" fmla="*/ 1655572 w 7239084"/>
              <a:gd name="connsiteY90" fmla="*/ 0 h 6858001"/>
              <a:gd name="connsiteX91" fmla="*/ 4983773 w 7239084"/>
              <a:gd name="connsiteY91" fmla="*/ 0 h 6858001"/>
              <a:gd name="connsiteX92" fmla="*/ 4054004 w 7239084"/>
              <a:gd name="connsiteY92" fmla="*/ 1273434 h 6858001"/>
              <a:gd name="connsiteX93" fmla="*/ 4051441 w 7239084"/>
              <a:gd name="connsiteY93" fmla="*/ 1274107 h 6858001"/>
              <a:gd name="connsiteX94" fmla="*/ 4030744 w 7239084"/>
              <a:gd name="connsiteY94" fmla="*/ 1296541 h 6858001"/>
              <a:gd name="connsiteX95" fmla="*/ 3942195 w 7239084"/>
              <a:gd name="connsiteY95" fmla="*/ 1338887 h 6858001"/>
              <a:gd name="connsiteX96" fmla="*/ 3875349 w 7239084"/>
              <a:gd name="connsiteY96" fmla="*/ 1337543 h 6858001"/>
              <a:gd name="connsiteX97" fmla="*/ 3845578 w 7239084"/>
              <a:gd name="connsiteY97" fmla="*/ 1328208 h 6858001"/>
              <a:gd name="connsiteX98" fmla="*/ 3843222 w 7239084"/>
              <a:gd name="connsiteY98" fmla="*/ 1328826 h 6858001"/>
              <a:gd name="connsiteX99" fmla="*/ 1075981 w 7239084"/>
              <a:gd name="connsiteY99" fmla="*/ 512986 h 6858001"/>
              <a:gd name="connsiteX100" fmla="*/ 1075871 w 7239084"/>
              <a:gd name="connsiteY100" fmla="*/ 512339 h 6858001"/>
              <a:gd name="connsiteX101" fmla="*/ 1070467 w 7239084"/>
              <a:gd name="connsiteY101" fmla="*/ 512154 h 6858001"/>
              <a:gd name="connsiteX102" fmla="*/ 1036964 w 7239084"/>
              <a:gd name="connsiteY102" fmla="*/ 476033 h 6858001"/>
              <a:gd name="connsiteX103" fmla="*/ 1037182 w 7239084"/>
              <a:gd name="connsiteY103" fmla="*/ 474318 h 6858001"/>
              <a:gd name="connsiteX104" fmla="*/ 1036414 w 7239084"/>
              <a:gd name="connsiteY104" fmla="*/ 472770 h 6858001"/>
              <a:gd name="connsiteX105" fmla="*/ 1056218 w 7239084"/>
              <a:gd name="connsiteY105" fmla="*/ 427659 h 6858001"/>
              <a:gd name="connsiteX106" fmla="*/ 1061266 w 7239084"/>
              <a:gd name="connsiteY106" fmla="*/ 425713 h 6858001"/>
              <a:gd name="connsiteX107" fmla="*/ 1061157 w 7239084"/>
              <a:gd name="connsiteY107" fmla="*/ 425064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Lst>
            <a:rect l="l" t="t" r="r" b="b"/>
            <a:pathLst>
              <a:path w="7239084" h="6858001">
                <a:moveTo>
                  <a:pt x="3412270" y="4471029"/>
                </a:moveTo>
                <a:cubicBezTo>
                  <a:pt x="3443932" y="4467255"/>
                  <a:pt x="3477527" y="4472276"/>
                  <a:pt x="3509056" y="4487359"/>
                </a:cubicBezTo>
                <a:cubicBezTo>
                  <a:pt x="3530079" y="4497414"/>
                  <a:pt x="3548193" y="4510990"/>
                  <a:pt x="3562949" y="4526927"/>
                </a:cubicBezTo>
                <a:lnTo>
                  <a:pt x="3581924" y="4551694"/>
                </a:lnTo>
                <a:lnTo>
                  <a:pt x="3584208" y="4552546"/>
                </a:lnTo>
                <a:lnTo>
                  <a:pt x="5377746" y="6812286"/>
                </a:lnTo>
                <a:lnTo>
                  <a:pt x="5377464" y="6812879"/>
                </a:lnTo>
                <a:lnTo>
                  <a:pt x="5381778" y="6816142"/>
                </a:lnTo>
                <a:cubicBezTo>
                  <a:pt x="5387479" y="6822631"/>
                  <a:pt x="5391129" y="6830660"/>
                  <a:pt x="5392355" y="6839155"/>
                </a:cubicBezTo>
                <a:lnTo>
                  <a:pt x="5389458" y="6858001"/>
                </a:lnTo>
                <a:lnTo>
                  <a:pt x="2305051" y="6858001"/>
                </a:lnTo>
                <a:lnTo>
                  <a:pt x="2282986" y="6831860"/>
                </a:lnTo>
                <a:lnTo>
                  <a:pt x="2269271" y="6804592"/>
                </a:lnTo>
                <a:lnTo>
                  <a:pt x="2266993" y="6803239"/>
                </a:lnTo>
                <a:lnTo>
                  <a:pt x="1664696" y="5161057"/>
                </a:lnTo>
                <a:lnTo>
                  <a:pt x="1665950" y="5158436"/>
                </a:lnTo>
                <a:lnTo>
                  <a:pt x="1664830" y="5156508"/>
                </a:lnTo>
                <a:cubicBezTo>
                  <a:pt x="1657460" y="5135283"/>
                  <a:pt x="1658157" y="5111163"/>
                  <a:pt x="1668672" y="5089183"/>
                </a:cubicBezTo>
                <a:lnTo>
                  <a:pt x="1669599" y="5087944"/>
                </a:lnTo>
                <a:lnTo>
                  <a:pt x="1669981" y="5086444"/>
                </a:lnTo>
                <a:cubicBezTo>
                  <a:pt x="1680496" y="5064463"/>
                  <a:pt x="1698837" y="5048784"/>
                  <a:pt x="1719986" y="5041200"/>
                </a:cubicBezTo>
                <a:lnTo>
                  <a:pt x="1722191" y="5040862"/>
                </a:lnTo>
                <a:lnTo>
                  <a:pt x="1723445" y="5038239"/>
                </a:lnTo>
                <a:lnTo>
                  <a:pt x="3379951" y="4476541"/>
                </a:lnTo>
                <a:lnTo>
                  <a:pt x="3382435" y="4477465"/>
                </a:lnTo>
                <a:close/>
                <a:moveTo>
                  <a:pt x="7239084" y="3440100"/>
                </a:moveTo>
                <a:lnTo>
                  <a:pt x="7239084" y="6040104"/>
                </a:lnTo>
                <a:lnTo>
                  <a:pt x="7213346" y="6050620"/>
                </a:lnTo>
                <a:lnTo>
                  <a:pt x="7183183" y="6055270"/>
                </a:lnTo>
                <a:lnTo>
                  <a:pt x="7181192" y="6057020"/>
                </a:lnTo>
                <a:lnTo>
                  <a:pt x="5433332" y="6124204"/>
                </a:lnTo>
                <a:lnTo>
                  <a:pt x="5431226" y="6122203"/>
                </a:lnTo>
                <a:lnTo>
                  <a:pt x="5429046" y="6122676"/>
                </a:lnTo>
                <a:cubicBezTo>
                  <a:pt x="5406582" y="6123149"/>
                  <a:pt x="5383850" y="6115057"/>
                  <a:pt x="5366178" y="6098283"/>
                </a:cubicBezTo>
                <a:lnTo>
                  <a:pt x="5365286" y="6097019"/>
                </a:lnTo>
                <a:lnTo>
                  <a:pt x="5363976" y="6096194"/>
                </a:lnTo>
                <a:cubicBezTo>
                  <a:pt x="5346302" y="6079418"/>
                  <a:pt x="5337035" y="6057142"/>
                  <a:pt x="5336334" y="6034683"/>
                </a:cubicBezTo>
                <a:lnTo>
                  <a:pt x="5336691" y="6032482"/>
                </a:lnTo>
                <a:lnTo>
                  <a:pt x="5334582" y="6030481"/>
                </a:lnTo>
                <a:lnTo>
                  <a:pt x="5310434" y="4281500"/>
                </a:lnTo>
                <a:lnTo>
                  <a:pt x="5312079" y="4279422"/>
                </a:lnTo>
                <a:lnTo>
                  <a:pt x="5315146" y="4249054"/>
                </a:lnTo>
                <a:cubicBezTo>
                  <a:pt x="5321308" y="4217769"/>
                  <a:pt x="5336434" y="4187354"/>
                  <a:pt x="5360494" y="4162003"/>
                </a:cubicBezTo>
                <a:cubicBezTo>
                  <a:pt x="5376536" y="4145102"/>
                  <a:pt x="5395032" y="4132049"/>
                  <a:pt x="5414740" y="4122919"/>
                </a:cubicBezTo>
                <a:lnTo>
                  <a:pt x="5444148" y="4112495"/>
                </a:lnTo>
                <a:lnTo>
                  <a:pt x="5445662" y="4110585"/>
                </a:lnTo>
                <a:close/>
                <a:moveTo>
                  <a:pt x="1506824" y="1184050"/>
                </a:moveTo>
                <a:lnTo>
                  <a:pt x="1508288" y="1184547"/>
                </a:lnTo>
                <a:lnTo>
                  <a:pt x="1509832" y="1184445"/>
                </a:lnTo>
                <a:cubicBezTo>
                  <a:pt x="1533991" y="1187623"/>
                  <a:pt x="1554586" y="1200195"/>
                  <a:pt x="1568356" y="1217950"/>
                </a:cubicBezTo>
                <a:lnTo>
                  <a:pt x="1569362" y="1219940"/>
                </a:lnTo>
                <a:lnTo>
                  <a:pt x="1572244" y="1220319"/>
                </a:lnTo>
                <a:lnTo>
                  <a:pt x="2620075" y="2620879"/>
                </a:lnTo>
                <a:lnTo>
                  <a:pt x="2619965" y="2623528"/>
                </a:lnTo>
                <a:lnTo>
                  <a:pt x="2635340" y="2649895"/>
                </a:lnTo>
                <a:cubicBezTo>
                  <a:pt x="2648750" y="2678826"/>
                  <a:pt x="2654395" y="2712320"/>
                  <a:pt x="2649837" y="2746973"/>
                </a:cubicBezTo>
                <a:cubicBezTo>
                  <a:pt x="2646799" y="2770075"/>
                  <a:pt x="2639512" y="2791509"/>
                  <a:pt x="2628939" y="2810481"/>
                </a:cubicBezTo>
                <a:lnTo>
                  <a:pt x="2611278" y="2836202"/>
                </a:lnTo>
                <a:lnTo>
                  <a:pt x="2611177" y="2838637"/>
                </a:lnTo>
                <a:lnTo>
                  <a:pt x="1019248" y="5244666"/>
                </a:lnTo>
                <a:lnTo>
                  <a:pt x="1018595" y="5244580"/>
                </a:lnTo>
                <a:lnTo>
                  <a:pt x="1016834" y="5249693"/>
                </a:lnTo>
                <a:cubicBezTo>
                  <a:pt x="1008033" y="5264559"/>
                  <a:pt x="990828" y="5273536"/>
                  <a:pt x="972470" y="5271122"/>
                </a:cubicBezTo>
                <a:lnTo>
                  <a:pt x="970895" y="5270411"/>
                </a:lnTo>
                <a:lnTo>
                  <a:pt x="969190" y="5270690"/>
                </a:lnTo>
                <a:cubicBezTo>
                  <a:pt x="950832" y="5268276"/>
                  <a:pt x="936534" y="5255154"/>
                  <a:pt x="931876" y="5238520"/>
                </a:cubicBezTo>
                <a:lnTo>
                  <a:pt x="931498" y="5233124"/>
                </a:lnTo>
                <a:lnTo>
                  <a:pt x="930846" y="5233039"/>
                </a:lnTo>
                <a:lnTo>
                  <a:pt x="15196" y="2497201"/>
                </a:lnTo>
                <a:lnTo>
                  <a:pt x="15734" y="2494824"/>
                </a:lnTo>
                <a:lnTo>
                  <a:pt x="5323" y="2465411"/>
                </a:lnTo>
                <a:cubicBezTo>
                  <a:pt x="14" y="2444348"/>
                  <a:pt x="-1483" y="2421760"/>
                  <a:pt x="1556" y="2398657"/>
                </a:cubicBezTo>
                <a:cubicBezTo>
                  <a:pt x="6114" y="2364004"/>
                  <a:pt x="20228" y="2333109"/>
                  <a:pt x="40664" y="2308629"/>
                </a:cubicBezTo>
                <a:lnTo>
                  <a:pt x="62330" y="2287134"/>
                </a:lnTo>
                <a:lnTo>
                  <a:pt x="62910" y="2284548"/>
                </a:lnTo>
                <a:lnTo>
                  <a:pt x="1437261" y="1202565"/>
                </a:lnTo>
                <a:lnTo>
                  <a:pt x="1440142" y="1202944"/>
                </a:lnTo>
                <a:lnTo>
                  <a:pt x="1441627" y="1201282"/>
                </a:lnTo>
                <a:cubicBezTo>
                  <a:pt x="1459520" y="1187691"/>
                  <a:pt x="1482665" y="1180873"/>
                  <a:pt x="1506824" y="1184050"/>
                </a:cubicBezTo>
                <a:close/>
                <a:moveTo>
                  <a:pt x="5578487" y="0"/>
                </a:moveTo>
                <a:lnTo>
                  <a:pt x="6777031" y="0"/>
                </a:lnTo>
                <a:lnTo>
                  <a:pt x="7239084" y="333223"/>
                </a:lnTo>
                <a:lnTo>
                  <a:pt x="7239084" y="2768309"/>
                </a:lnTo>
                <a:lnTo>
                  <a:pt x="5780250" y="2308312"/>
                </a:lnTo>
                <a:lnTo>
                  <a:pt x="5778792" y="2306097"/>
                </a:lnTo>
                <a:lnTo>
                  <a:pt x="5750923" y="2293656"/>
                </a:lnTo>
                <a:cubicBezTo>
                  <a:pt x="5723152" y="2277984"/>
                  <a:pt x="5699024" y="2254078"/>
                  <a:pt x="5682504" y="2223277"/>
                </a:cubicBezTo>
                <a:cubicBezTo>
                  <a:pt x="5671492" y="2202740"/>
                  <a:pt x="5664904" y="2181083"/>
                  <a:pt x="5662420" y="2159505"/>
                </a:cubicBezTo>
                <a:lnTo>
                  <a:pt x="5661753" y="2128312"/>
                </a:lnTo>
                <a:lnTo>
                  <a:pt x="5660414" y="2126276"/>
                </a:lnTo>
                <a:close/>
                <a:moveTo>
                  <a:pt x="1655572" y="0"/>
                </a:moveTo>
                <a:lnTo>
                  <a:pt x="4983773" y="0"/>
                </a:lnTo>
                <a:lnTo>
                  <a:pt x="4054004" y="1273434"/>
                </a:lnTo>
                <a:lnTo>
                  <a:pt x="4051441" y="1274107"/>
                </a:lnTo>
                <a:lnTo>
                  <a:pt x="4030744" y="1296541"/>
                </a:lnTo>
                <a:cubicBezTo>
                  <a:pt x="4007021" y="1317848"/>
                  <a:pt x="3976660" y="1333074"/>
                  <a:pt x="3942195" y="1338887"/>
                </a:cubicBezTo>
                <a:cubicBezTo>
                  <a:pt x="3919218" y="1342761"/>
                  <a:pt x="3896592" y="1342082"/>
                  <a:pt x="3875349" y="1337543"/>
                </a:cubicBezTo>
                <a:lnTo>
                  <a:pt x="3845578" y="1328208"/>
                </a:lnTo>
                <a:lnTo>
                  <a:pt x="3843222" y="1328826"/>
                </a:lnTo>
                <a:lnTo>
                  <a:pt x="1075981" y="512986"/>
                </a:lnTo>
                <a:lnTo>
                  <a:pt x="1075871" y="512339"/>
                </a:lnTo>
                <a:lnTo>
                  <a:pt x="1070467" y="512154"/>
                </a:lnTo>
                <a:cubicBezTo>
                  <a:pt x="1053674" y="508102"/>
                  <a:pt x="1040043" y="494290"/>
                  <a:pt x="1036964" y="476033"/>
                </a:cubicBezTo>
                <a:lnTo>
                  <a:pt x="1037182" y="474318"/>
                </a:lnTo>
                <a:lnTo>
                  <a:pt x="1036414" y="472770"/>
                </a:lnTo>
                <a:cubicBezTo>
                  <a:pt x="1033335" y="454511"/>
                  <a:pt x="1041683" y="436992"/>
                  <a:pt x="1056218" y="427659"/>
                </a:cubicBezTo>
                <a:lnTo>
                  <a:pt x="1061266" y="425713"/>
                </a:lnTo>
                <a:lnTo>
                  <a:pt x="1061157" y="425064"/>
                </a:lnTo>
                <a:close/>
              </a:path>
            </a:pathLst>
          </a:custGeom>
        </p:spPr>
        <p:txBody>
          <a:bodyPr wrap="square">
            <a:noAutofit/>
          </a:bodyPr>
          <a:lstStyle/>
          <a:p>
            <a:endParaRPr lang="en-US"/>
          </a:p>
        </p:txBody>
      </p:sp>
      <p:pic>
        <p:nvPicPr>
          <p:cNvPr id="13" name="Picture 12">
            <a:extLst>
              <a:ext uri="{FF2B5EF4-FFF2-40B4-BE49-F238E27FC236}">
                <a16:creationId xmlns:a16="http://schemas.microsoft.com/office/drawing/2014/main" id="{0855F19F-C1FD-604D-9577-45789D1B2EE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58271" y="2742035"/>
            <a:ext cx="3464605" cy="1211592"/>
          </a:xfrm>
          <a:prstGeom prst="rect">
            <a:avLst/>
          </a:prstGeom>
        </p:spPr>
      </p:pic>
    </p:spTree>
    <p:extLst>
      <p:ext uri="{BB962C8B-B14F-4D97-AF65-F5344CB8AC3E}">
        <p14:creationId xmlns:p14="http://schemas.microsoft.com/office/powerpoint/2010/main" val="336687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B820687-8115-452C-80FD-5DF5FE44A69D}"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242334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820687-8115-452C-80FD-5DF5FE44A69D}"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3470748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B820687-8115-452C-80FD-5DF5FE44A69D}"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1755533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820687-8115-452C-80FD-5DF5FE44A69D}"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3630710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820687-8115-452C-80FD-5DF5FE44A69D}" type="datetimeFigureOut">
              <a:rPr lang="en-US" smtClean="0"/>
              <a:t>10/17/2025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1047464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820687-8115-452C-80FD-5DF5FE44A69D}" type="datetimeFigureOut">
              <a:rPr lang="en-US" smtClean="0"/>
              <a:t>10/17/2025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2673464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820687-8115-452C-80FD-5DF5FE44A69D}" type="datetimeFigureOut">
              <a:rPr lang="en-US" smtClean="0"/>
              <a:t>10/17/2025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206451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B820687-8115-452C-80FD-5DF5FE44A69D}"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55FB1B-81AC-472F-8B66-CA4DF24582AD}" type="slidenum">
              <a:rPr lang="en-US" smtClean="0"/>
              <a:t>‹#›</a:t>
            </a:fld>
            <a:endParaRPr lang="en-US"/>
          </a:p>
        </p:txBody>
      </p:sp>
    </p:spTree>
    <p:extLst>
      <p:ext uri="{BB962C8B-B14F-4D97-AF65-F5344CB8AC3E}">
        <p14:creationId xmlns:p14="http://schemas.microsoft.com/office/powerpoint/2010/main" val="2011482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820687-8115-452C-80FD-5DF5FE44A69D}" type="datetimeFigureOut">
              <a:rPr lang="en-US" smtClean="0"/>
              <a:t>10/17/2025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55FB1B-81AC-472F-8B66-CA4DF24582AD}" type="slidenum">
              <a:rPr lang="en-US" smtClean="0"/>
              <a:t>‹#›</a:t>
            </a:fld>
            <a:endParaRPr lang="en-US"/>
          </a:p>
        </p:txBody>
      </p:sp>
    </p:spTree>
    <p:extLst>
      <p:ext uri="{BB962C8B-B14F-4D97-AF65-F5344CB8AC3E}">
        <p14:creationId xmlns:p14="http://schemas.microsoft.com/office/powerpoint/2010/main" val="1844114706"/>
      </p:ext>
    </p:extLst>
  </p:cSld>
  <p:clrMap bg1="lt1" tx1="dk1" bg2="lt2" tx2="dk2" accent1="accent1" accent2="accent2" accent3="accent3" accent4="accent4" accent5="accent5" accent6="accent6" hlink="hlink" folHlink="folHlink"/>
  <p:sldLayoutIdLst>
    <p:sldLayoutId id="2147483661"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hyperlink" Target="https://www.costarpowerbrokers.com/quarterly-deals-winners" TargetMode="Externa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hyperlink" Target="https://www.costarpowerbrokers.com/quarterly-deals-winner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hyperlink" Target="https://www.costarpowerbrokers.com/quarterly-deals-winners" TargetMode="Externa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hyperlink" Target="https://www.costarpowerbrokers.com/quarterly-deals-winn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logo&#10;&#10;Description automatically generated">
            <a:extLst>
              <a:ext uri="{FF2B5EF4-FFF2-40B4-BE49-F238E27FC236}">
                <a16:creationId xmlns:a16="http://schemas.microsoft.com/office/drawing/2014/main" id="{EB4B0C23-A9A5-4A5D-8F83-AD07DB531EC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9670" y="2515515"/>
            <a:ext cx="3083111" cy="1542597"/>
          </a:xfrm>
          <a:prstGeom prst="rect">
            <a:avLst/>
          </a:prstGeom>
        </p:spPr>
      </p:pic>
      <p:sp>
        <p:nvSpPr>
          <p:cNvPr id="2" name="Text Placeholder 1"/>
          <p:cNvSpPr>
            <a:spLocks noGrp="1"/>
          </p:cNvSpPr>
          <p:nvPr>
            <p:ph type="body" sz="quarter" idx="11"/>
          </p:nvPr>
        </p:nvSpPr>
        <p:spPr>
          <a:xfrm>
            <a:off x="461473" y="3852629"/>
            <a:ext cx="5106207" cy="2690412"/>
          </a:xfrm>
        </p:spPr>
        <p:txBody>
          <a:bodyPr vert="horz" lIns="91440" tIns="45720" rIns="91440" bIns="0" rtlCol="0" anchor="t">
            <a:normAutofit fontScale="77500" lnSpcReduction="20000"/>
          </a:bodyPr>
          <a:lstStyle/>
          <a:p>
            <a:r>
              <a:rPr lang="en-US" dirty="0">
                <a:latin typeface="CoStar Brown"/>
                <a:cs typeface="Arial"/>
              </a:rPr>
              <a:t>Power Broker </a:t>
            </a:r>
            <a:br>
              <a:rPr lang="en-US" dirty="0">
                <a:latin typeface="CoStar Brown"/>
                <a:cs typeface="Arial"/>
              </a:rPr>
            </a:br>
            <a:r>
              <a:rPr lang="en-US" dirty="0">
                <a:latin typeface="CoStar Brown"/>
                <a:cs typeface="Arial"/>
              </a:rPr>
              <a:t>Quarterly Deals </a:t>
            </a:r>
            <a:br>
              <a:rPr lang="en-US" dirty="0">
                <a:latin typeface="CoStar Brown"/>
                <a:cs typeface="Arial"/>
              </a:rPr>
            </a:br>
            <a:br>
              <a:rPr lang="en-US" dirty="0">
                <a:latin typeface="CoStar Brown"/>
                <a:cs typeface="Arial"/>
              </a:rPr>
            </a:br>
            <a:r>
              <a:rPr lang="en-US" dirty="0">
                <a:latin typeface="CoStar Brown"/>
                <a:cs typeface="Arial"/>
              </a:rPr>
              <a:t>Winners Social </a:t>
            </a:r>
            <a:br>
              <a:rPr lang="en-US" dirty="0">
                <a:latin typeface="CoStar Brown"/>
                <a:cs typeface="Arial"/>
              </a:rPr>
            </a:br>
            <a:r>
              <a:rPr lang="en-US" dirty="0">
                <a:latin typeface="CoStar Brown"/>
                <a:cs typeface="Arial"/>
              </a:rPr>
              <a:t>Media Toolkit</a:t>
            </a:r>
            <a:br>
              <a:rPr lang="en-US" dirty="0">
                <a:latin typeface="CoStar Brown"/>
                <a:cs typeface="Arial"/>
              </a:rPr>
            </a:br>
            <a:endParaRPr lang="en-US" dirty="0">
              <a:latin typeface="CoStar Brown"/>
              <a:cs typeface="Arial"/>
            </a:endParaRPr>
          </a:p>
          <a:p>
            <a:r>
              <a:rPr lang="en-US" dirty="0">
                <a:latin typeface="CoStar Brown"/>
                <a:cs typeface="Arial"/>
              </a:rPr>
              <a:t>Q3 2025</a:t>
            </a:r>
          </a:p>
        </p:txBody>
      </p:sp>
      <p:pic>
        <p:nvPicPr>
          <p:cNvPr id="5" name="Picture Placeholder 4"/>
          <p:cNvPicPr>
            <a:picLocks noGrp="1" noChangeAspect="1"/>
          </p:cNvPicPr>
          <p:nvPr>
            <p:ph type="pic" sz="quarter" idx="13"/>
          </p:nvPr>
        </p:nvPicPr>
        <p:blipFill>
          <a:blip r:embed="rId3">
            <a:extLst>
              <a:ext uri="{28A0092B-C50C-407E-A947-70E740481C1C}">
                <a14:useLocalDpi xmlns:a14="http://schemas.microsoft.com/office/drawing/2010/main"/>
              </a:ext>
            </a:extLst>
          </a:blip>
          <a:stretch>
            <a:fillRect/>
          </a:stretch>
        </p:blipFill>
        <p:spPr>
          <a:xfrm>
            <a:off x="5236550" y="-1"/>
            <a:ext cx="6955450" cy="6858001"/>
          </a:xfrm>
        </p:spPr>
      </p:pic>
    </p:spTree>
    <p:extLst>
      <p:ext uri="{BB962C8B-B14F-4D97-AF65-F5344CB8AC3E}">
        <p14:creationId xmlns:p14="http://schemas.microsoft.com/office/powerpoint/2010/main" val="1421532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52DEB4C-2417-D543-855F-B32ACE64B909}"/>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9801185" y="2"/>
            <a:ext cx="2390815" cy="6857999"/>
          </a:xfrm>
          <a:custGeom>
            <a:avLst/>
            <a:gdLst>
              <a:gd name="connsiteX0" fmla="*/ 1793019 w 2390815"/>
              <a:gd name="connsiteY0" fmla="*/ 0 h 6857999"/>
              <a:gd name="connsiteX1" fmla="*/ 2390815 w 2390815"/>
              <a:gd name="connsiteY1" fmla="*/ 0 h 6857999"/>
              <a:gd name="connsiteX2" fmla="*/ 2390815 w 2390815"/>
              <a:gd name="connsiteY2" fmla="*/ 6857999 h 6857999"/>
              <a:gd name="connsiteX3" fmla="*/ 2304091 w 2390815"/>
              <a:gd name="connsiteY3" fmla="*/ 6857999 h 6857999"/>
              <a:gd name="connsiteX4" fmla="*/ 67298 w 2390815"/>
              <a:gd name="connsiteY4" fmla="*/ 2271386 h 6857999"/>
              <a:gd name="connsiteX5" fmla="*/ 67859 w 2390815"/>
              <a:gd name="connsiteY5" fmla="*/ 2265193 h 6857999"/>
              <a:gd name="connsiteX6" fmla="*/ 31740 w 2390815"/>
              <a:gd name="connsiteY6" fmla="*/ 2194246 h 6857999"/>
              <a:gd name="connsiteX7" fmla="*/ 0 w 2390815"/>
              <a:gd name="connsiteY7" fmla="*/ 2026625 h 6857999"/>
              <a:gd name="connsiteX8" fmla="*/ 68979 w 2390815"/>
              <a:gd name="connsiteY8" fmla="*/ 1785858 h 6857999"/>
              <a:gd name="connsiteX9" fmla="*/ 116641 w 2390815"/>
              <a:gd name="connsiteY9" fmla="*/ 1724267 h 6857999"/>
              <a:gd name="connsiteX10" fmla="*/ 117252 w 2390815"/>
              <a:gd name="connsiteY10" fmla="*/ 1717531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0815" h="6857999">
                <a:moveTo>
                  <a:pt x="1793019" y="0"/>
                </a:moveTo>
                <a:lnTo>
                  <a:pt x="2390815" y="0"/>
                </a:lnTo>
                <a:lnTo>
                  <a:pt x="2390815" y="6857999"/>
                </a:lnTo>
                <a:lnTo>
                  <a:pt x="2304091" y="6857999"/>
                </a:lnTo>
                <a:lnTo>
                  <a:pt x="67298" y="2271386"/>
                </a:lnTo>
                <a:lnTo>
                  <a:pt x="67859" y="2265193"/>
                </a:lnTo>
                <a:lnTo>
                  <a:pt x="31740" y="2194246"/>
                </a:lnTo>
                <a:cubicBezTo>
                  <a:pt x="11306" y="2142728"/>
                  <a:pt x="0" y="2086082"/>
                  <a:pt x="0" y="2026625"/>
                </a:cubicBezTo>
                <a:cubicBezTo>
                  <a:pt x="0" y="1937442"/>
                  <a:pt x="25430" y="1854585"/>
                  <a:pt x="68979" y="1785858"/>
                </a:cubicBezTo>
                <a:lnTo>
                  <a:pt x="116641" y="1724267"/>
                </a:lnTo>
                <a:lnTo>
                  <a:pt x="117252" y="1717531"/>
                </a:lnTo>
                <a:close/>
              </a:path>
            </a:pathLst>
          </a:custGeom>
        </p:spPr>
      </p:pic>
      <p:sp>
        <p:nvSpPr>
          <p:cNvPr id="6" name="Title 1">
            <a:extLst>
              <a:ext uri="{FF2B5EF4-FFF2-40B4-BE49-F238E27FC236}">
                <a16:creationId xmlns:a16="http://schemas.microsoft.com/office/drawing/2014/main" id="{FF1A249B-DC16-914B-81F5-EB7C0A35BEFA}"/>
              </a:ext>
            </a:extLst>
          </p:cNvPr>
          <p:cNvSpPr txBox="1">
            <a:spLocks/>
          </p:cNvSpPr>
          <p:nvPr/>
        </p:nvSpPr>
        <p:spPr>
          <a:xfrm>
            <a:off x="280032" y="290164"/>
            <a:ext cx="10515600" cy="76002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latin typeface="CoStar Brown" pitchFamily="2" charset="77"/>
              </a:rPr>
              <a:t>How to use this toolkit</a:t>
            </a:r>
          </a:p>
        </p:txBody>
      </p:sp>
      <p:sp>
        <p:nvSpPr>
          <p:cNvPr id="9" name="Content Placeholder 2">
            <a:extLst>
              <a:ext uri="{FF2B5EF4-FFF2-40B4-BE49-F238E27FC236}">
                <a16:creationId xmlns:a16="http://schemas.microsoft.com/office/drawing/2014/main" id="{1DD7CFB6-291F-4B1E-84D9-DAD7EA14F2D5}"/>
              </a:ext>
            </a:extLst>
          </p:cNvPr>
          <p:cNvSpPr txBox="1">
            <a:spLocks/>
          </p:cNvSpPr>
          <p:nvPr/>
        </p:nvSpPr>
        <p:spPr>
          <a:xfrm>
            <a:off x="280032" y="1340346"/>
            <a:ext cx="8315328" cy="4896835"/>
          </a:xfrm>
          <a:prstGeom prst="rect">
            <a:avLst/>
          </a:prstGeom>
        </p:spPr>
        <p:txBody>
          <a:bodyPr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1800" dirty="0">
                <a:latin typeface="CoStar Brown"/>
              </a:rPr>
              <a:t>Congratulations on entering the premier group of winners that CoStar applauds for their exceptional accomplishments and hard work. This social media toolkit will help you celebrate your success on your own personal or company’s social media channels and connect with other industry leaders.</a:t>
            </a:r>
          </a:p>
        </p:txBody>
      </p:sp>
      <p:pic>
        <p:nvPicPr>
          <p:cNvPr id="7" name="Picture 6" descr="A picture containing logo&#10;&#10;Description automatically generated">
            <a:extLst>
              <a:ext uri="{FF2B5EF4-FFF2-40B4-BE49-F238E27FC236}">
                <a16:creationId xmlns:a16="http://schemas.microsoft.com/office/drawing/2014/main" id="{DC52C501-1F3D-4B71-BA91-59A70B3D5DF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3582" y="5782109"/>
            <a:ext cx="2150329" cy="1075891"/>
          </a:xfrm>
          <a:prstGeom prst="rect">
            <a:avLst/>
          </a:prstGeom>
        </p:spPr>
      </p:pic>
    </p:spTree>
    <p:extLst>
      <p:ext uri="{BB962C8B-B14F-4D97-AF65-F5344CB8AC3E}">
        <p14:creationId xmlns:p14="http://schemas.microsoft.com/office/powerpoint/2010/main" val="1178002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logo&#10;&#10;Description automatically generated">
            <a:extLst>
              <a:ext uri="{FF2B5EF4-FFF2-40B4-BE49-F238E27FC236}">
                <a16:creationId xmlns:a16="http://schemas.microsoft.com/office/drawing/2014/main" id="{A98E227A-5830-4502-AE34-2822E7D6067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3582" y="5782109"/>
            <a:ext cx="2150329" cy="1075891"/>
          </a:xfrm>
          <a:prstGeom prst="rect">
            <a:avLst/>
          </a:prstGeom>
        </p:spPr>
      </p:pic>
      <p:pic>
        <p:nvPicPr>
          <p:cNvPr id="5" name="Picture Placeholder 4">
            <a:extLst>
              <a:ext uri="{FF2B5EF4-FFF2-40B4-BE49-F238E27FC236}">
                <a16:creationId xmlns:a16="http://schemas.microsoft.com/office/drawing/2014/main" id="{B52DEB4C-2417-D543-855F-B32ACE64B909}"/>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a:xfrm>
            <a:off x="9801185" y="2"/>
            <a:ext cx="2390815" cy="6857999"/>
          </a:xfrm>
          <a:custGeom>
            <a:avLst/>
            <a:gdLst>
              <a:gd name="connsiteX0" fmla="*/ 1793019 w 2390815"/>
              <a:gd name="connsiteY0" fmla="*/ 0 h 6857999"/>
              <a:gd name="connsiteX1" fmla="*/ 2390815 w 2390815"/>
              <a:gd name="connsiteY1" fmla="*/ 0 h 6857999"/>
              <a:gd name="connsiteX2" fmla="*/ 2390815 w 2390815"/>
              <a:gd name="connsiteY2" fmla="*/ 6857999 h 6857999"/>
              <a:gd name="connsiteX3" fmla="*/ 2304091 w 2390815"/>
              <a:gd name="connsiteY3" fmla="*/ 6857999 h 6857999"/>
              <a:gd name="connsiteX4" fmla="*/ 67298 w 2390815"/>
              <a:gd name="connsiteY4" fmla="*/ 2271386 h 6857999"/>
              <a:gd name="connsiteX5" fmla="*/ 67859 w 2390815"/>
              <a:gd name="connsiteY5" fmla="*/ 2265193 h 6857999"/>
              <a:gd name="connsiteX6" fmla="*/ 31740 w 2390815"/>
              <a:gd name="connsiteY6" fmla="*/ 2194246 h 6857999"/>
              <a:gd name="connsiteX7" fmla="*/ 0 w 2390815"/>
              <a:gd name="connsiteY7" fmla="*/ 2026625 h 6857999"/>
              <a:gd name="connsiteX8" fmla="*/ 68979 w 2390815"/>
              <a:gd name="connsiteY8" fmla="*/ 1785858 h 6857999"/>
              <a:gd name="connsiteX9" fmla="*/ 116641 w 2390815"/>
              <a:gd name="connsiteY9" fmla="*/ 1724267 h 6857999"/>
              <a:gd name="connsiteX10" fmla="*/ 117252 w 2390815"/>
              <a:gd name="connsiteY10" fmla="*/ 1717531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0815" h="6857999">
                <a:moveTo>
                  <a:pt x="1793019" y="0"/>
                </a:moveTo>
                <a:lnTo>
                  <a:pt x="2390815" y="0"/>
                </a:lnTo>
                <a:lnTo>
                  <a:pt x="2390815" y="6857999"/>
                </a:lnTo>
                <a:lnTo>
                  <a:pt x="2304091" y="6857999"/>
                </a:lnTo>
                <a:lnTo>
                  <a:pt x="67298" y="2271386"/>
                </a:lnTo>
                <a:lnTo>
                  <a:pt x="67859" y="2265193"/>
                </a:lnTo>
                <a:lnTo>
                  <a:pt x="31740" y="2194246"/>
                </a:lnTo>
                <a:cubicBezTo>
                  <a:pt x="11306" y="2142728"/>
                  <a:pt x="0" y="2086082"/>
                  <a:pt x="0" y="2026625"/>
                </a:cubicBezTo>
                <a:cubicBezTo>
                  <a:pt x="0" y="1937442"/>
                  <a:pt x="25430" y="1854585"/>
                  <a:pt x="68979" y="1785858"/>
                </a:cubicBezTo>
                <a:lnTo>
                  <a:pt x="116641" y="1724267"/>
                </a:lnTo>
                <a:lnTo>
                  <a:pt x="117252" y="1717531"/>
                </a:lnTo>
                <a:close/>
              </a:path>
            </a:pathLst>
          </a:custGeom>
        </p:spPr>
      </p:pic>
      <p:sp>
        <p:nvSpPr>
          <p:cNvPr id="4" name="Content Placeholder 2">
            <a:extLst>
              <a:ext uri="{FF2B5EF4-FFF2-40B4-BE49-F238E27FC236}">
                <a16:creationId xmlns:a16="http://schemas.microsoft.com/office/drawing/2014/main" id="{AB68128F-EB11-C94D-8D7A-533867C1CF80}"/>
              </a:ext>
            </a:extLst>
          </p:cNvPr>
          <p:cNvSpPr txBox="1">
            <a:spLocks/>
          </p:cNvSpPr>
          <p:nvPr/>
        </p:nvSpPr>
        <p:spPr>
          <a:xfrm>
            <a:off x="435168" y="866508"/>
            <a:ext cx="3789406" cy="5117260"/>
          </a:xfrm>
          <a:prstGeom prst="rect">
            <a:avLst/>
          </a:prstGeom>
        </p:spPr>
        <p:txBody>
          <a:bodyPr lIns="91440" tIns="45720" rIns="91440" bIns="45720"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ts val="0"/>
              </a:spcBef>
              <a:buNone/>
            </a:pPr>
            <a:r>
              <a:rPr lang="en-US" sz="1400" b="1" dirty="0">
                <a:solidFill>
                  <a:srgbClr val="0070C0"/>
                </a:solidFill>
                <a:latin typeface="CoStar Brown" panose="02010804010101010102"/>
              </a:rPr>
              <a:t>Individual LinkedIn</a:t>
            </a:r>
            <a:br>
              <a:rPr lang="en-US" sz="1400" b="1" dirty="0">
                <a:solidFill>
                  <a:srgbClr val="0070C0"/>
                </a:solidFill>
                <a:latin typeface="CoStar Brown" panose="02010804010101010102"/>
              </a:rPr>
            </a:br>
            <a:endParaRPr lang="en-US" sz="1400" b="1" dirty="0">
              <a:solidFill>
                <a:srgbClr val="0070C0"/>
              </a:solidFill>
              <a:latin typeface="CoStar Brown" panose="02010804010101010102"/>
            </a:endParaRPr>
          </a:p>
          <a:p>
            <a:pPr marL="0" indent="0">
              <a:lnSpc>
                <a:spcPct val="100000"/>
              </a:lnSpc>
              <a:spcBef>
                <a:spcPts val="0"/>
              </a:spcBef>
              <a:buNone/>
            </a:pPr>
            <a:r>
              <a:rPr lang="en-US" sz="1200" b="1" dirty="0">
                <a:solidFill>
                  <a:srgbClr val="0070C0"/>
                </a:solidFill>
                <a:latin typeface="CoStar Brown" pitchFamily="2" charset="77"/>
              </a:rPr>
              <a:t>General:</a:t>
            </a:r>
            <a:endParaRPr lang="en-US" sz="1200" b="1" dirty="0">
              <a:solidFill>
                <a:srgbClr val="0070C0"/>
              </a:solidFill>
              <a:latin typeface="CoStar Brown" panose="02010804010101010102"/>
            </a:endParaRPr>
          </a:p>
          <a:p>
            <a:pPr marL="0" lvl="0" indent="0">
              <a:lnSpc>
                <a:spcPct val="100000"/>
              </a:lnSpc>
              <a:spcBef>
                <a:spcPts val="0"/>
              </a:spcBef>
              <a:buNone/>
            </a:pPr>
            <a:r>
              <a:rPr lang="en-US" sz="1100" dirty="0">
                <a:latin typeface="CoStar Brown" panose="02010804010101010102"/>
              </a:rPr>
              <a:t>I am honored to be recognized by @CoStar</a:t>
            </a:r>
            <a:br>
              <a:rPr lang="en-US" sz="1100" dirty="0">
                <a:latin typeface="CoStar Brown" panose="02010804010101010102"/>
              </a:rPr>
            </a:br>
            <a:r>
              <a:rPr lang="en-US" sz="1100" dirty="0">
                <a:latin typeface="CoStar Brown" panose="02010804010101010102"/>
              </a:rPr>
              <a:t>as a 2025 #CoStarPowerBroker Quarterly Deals winner for closing a top #CRE transaction in Q3!</a:t>
            </a:r>
            <a:br>
              <a:rPr lang="en-US" sz="1100" dirty="0">
                <a:latin typeface="CoStar Brown" panose="02010804010101010102"/>
              </a:rPr>
            </a:br>
            <a:endParaRPr lang="en-US" sz="1100" dirty="0">
              <a:latin typeface="CoStar Brown" panose="02010804010101010102"/>
            </a:endParaRPr>
          </a:p>
          <a:p>
            <a:pPr marL="0" indent="0">
              <a:lnSpc>
                <a:spcPct val="100000"/>
              </a:lnSpc>
              <a:spcBef>
                <a:spcPts val="0"/>
              </a:spcBef>
              <a:buNone/>
            </a:pPr>
            <a:r>
              <a:rPr lang="en-US" sz="1100" dirty="0">
                <a:latin typeface="CoStar Brown" panose="02010804010101010102"/>
              </a:rPr>
              <a:t>Learn more: </a:t>
            </a:r>
            <a:br>
              <a:rPr lang="en-US" sz="1100" dirty="0">
                <a:latin typeface="CoStar Brown" panose="02010804010101010102"/>
              </a:rPr>
            </a:br>
            <a:r>
              <a:rPr lang="en-US" sz="1100" u="sng" dirty="0">
                <a:latin typeface="CoStar Brown" panose="02010804010101010102"/>
                <a:hlinkClick r:id="rId5"/>
              </a:rPr>
              <a:t>costarpowerbrokers.com/quarterly-deals-winners</a:t>
            </a:r>
            <a:endParaRPr lang="en-US" sz="1100" dirty="0">
              <a:latin typeface="CoStar Brown" panose="02010804010101010102"/>
            </a:endParaRPr>
          </a:p>
          <a:p>
            <a:pPr marL="0" lvl="0" indent="0">
              <a:lnSpc>
                <a:spcPct val="100000"/>
              </a:lnSpc>
              <a:spcBef>
                <a:spcPts val="0"/>
              </a:spcBef>
              <a:buNone/>
            </a:pPr>
            <a:endParaRPr lang="en-US" sz="1100" dirty="0">
              <a:latin typeface="CoStar Brown" pitchFamily="2" charset="77"/>
            </a:endParaRPr>
          </a:p>
          <a:p>
            <a:pPr marL="0" lvl="0" indent="0">
              <a:lnSpc>
                <a:spcPct val="100000"/>
              </a:lnSpc>
              <a:spcBef>
                <a:spcPts val="0"/>
              </a:spcBef>
              <a:buNone/>
            </a:pPr>
            <a:r>
              <a:rPr lang="en-US" sz="1100" dirty="0">
                <a:latin typeface="CoStar Brown" pitchFamily="2" charset="77"/>
              </a:rPr>
              <a:t>-------------------------------------------------------</a:t>
            </a:r>
            <a:br>
              <a:rPr lang="en-US" sz="1100" dirty="0">
                <a:latin typeface="CoStar Brown" pitchFamily="2" charset="77"/>
              </a:rPr>
            </a:br>
            <a:endParaRPr lang="en-US" sz="1100" dirty="0">
              <a:latin typeface="CoStar Brown" pitchFamily="2" charset="77"/>
            </a:endParaRPr>
          </a:p>
          <a:p>
            <a:pPr marL="0" lvl="0" indent="0">
              <a:lnSpc>
                <a:spcPct val="100000"/>
              </a:lnSpc>
              <a:spcBef>
                <a:spcPts val="0"/>
              </a:spcBef>
              <a:buNone/>
            </a:pPr>
            <a:r>
              <a:rPr lang="en-US" sz="1200" b="1" dirty="0">
                <a:solidFill>
                  <a:srgbClr val="0070C0"/>
                </a:solidFill>
                <a:latin typeface="CoStar Brown" pitchFamily="2" charset="77"/>
              </a:rPr>
              <a:t>Sale Specific:</a:t>
            </a:r>
          </a:p>
          <a:p>
            <a:pPr marL="0" lvl="0" indent="0">
              <a:lnSpc>
                <a:spcPct val="100000"/>
              </a:lnSpc>
              <a:spcBef>
                <a:spcPts val="0"/>
              </a:spcBef>
              <a:buNone/>
            </a:pPr>
            <a:r>
              <a:rPr lang="en-US" sz="1100" dirty="0">
                <a:latin typeface="CoStar Brown" panose="02010804010101010102"/>
              </a:rPr>
              <a:t>I am honored to be recognized by @CoStar as a 2025 #CoStarPowerBroker Quarterly Deals winner for closing (BUILDING NAME or ADDRESS) for (OWNER NAME) in Q3! Congratulations to (OWNER NAME)!</a:t>
            </a:r>
          </a:p>
          <a:p>
            <a:pPr marL="0" lvl="0" indent="0">
              <a:lnSpc>
                <a:spcPct val="100000"/>
              </a:lnSpc>
              <a:spcBef>
                <a:spcPts val="0"/>
              </a:spcBef>
              <a:buNone/>
            </a:pPr>
            <a:endParaRPr lang="en-US" sz="1100" dirty="0">
              <a:solidFill>
                <a:srgbClr val="0070C0"/>
              </a:solidFill>
              <a:latin typeface="CoStar Brown" pitchFamily="2" charset="77"/>
            </a:endParaRPr>
          </a:p>
          <a:p>
            <a:pPr marL="0" lvl="0" indent="0">
              <a:lnSpc>
                <a:spcPct val="100000"/>
              </a:lnSpc>
              <a:spcBef>
                <a:spcPts val="0"/>
              </a:spcBef>
              <a:buNone/>
            </a:pPr>
            <a:r>
              <a:rPr lang="en-US" sz="1200" b="1" dirty="0">
                <a:solidFill>
                  <a:srgbClr val="0070C0"/>
                </a:solidFill>
                <a:latin typeface="CoStar Brown" pitchFamily="2" charset="77"/>
              </a:rPr>
              <a:t>Landlord Specific:</a:t>
            </a:r>
          </a:p>
          <a:p>
            <a:pPr marL="0" lvl="0" indent="0">
              <a:lnSpc>
                <a:spcPct val="100000"/>
              </a:lnSpc>
              <a:spcBef>
                <a:spcPts val="0"/>
              </a:spcBef>
              <a:buNone/>
            </a:pPr>
            <a:r>
              <a:rPr lang="en-US" sz="1100" dirty="0">
                <a:latin typeface="CoStar Brown" panose="02010804010101010102"/>
              </a:rPr>
              <a:t>I am honored to be recognized by @CoStar as a 2025 #CoStarPowerBroker Quarterly Deals winner for the leasing to (TENANT NAME) on behalf of (OWNER NAME) at (BUILDING NAME or ADDRESS) in Q3!</a:t>
            </a:r>
          </a:p>
          <a:p>
            <a:pPr marL="0" lvl="0" indent="0">
              <a:lnSpc>
                <a:spcPct val="100000"/>
              </a:lnSpc>
              <a:spcBef>
                <a:spcPts val="0"/>
              </a:spcBef>
              <a:buNone/>
            </a:pPr>
            <a:endParaRPr lang="en-US" sz="1100" dirty="0">
              <a:latin typeface="CoStar Brown" pitchFamily="2" charset="77"/>
            </a:endParaRPr>
          </a:p>
          <a:p>
            <a:pPr marL="0" lvl="0" indent="0">
              <a:lnSpc>
                <a:spcPct val="100000"/>
              </a:lnSpc>
              <a:spcBef>
                <a:spcPts val="0"/>
              </a:spcBef>
              <a:buNone/>
            </a:pPr>
            <a:r>
              <a:rPr lang="en-US" sz="1200" b="1" dirty="0">
                <a:solidFill>
                  <a:srgbClr val="0070C0"/>
                </a:solidFill>
                <a:latin typeface="CoStar Brown" pitchFamily="2" charset="77"/>
              </a:rPr>
              <a:t>Tenant Rep Specific:</a:t>
            </a:r>
          </a:p>
          <a:p>
            <a:pPr marL="0" lvl="0" indent="0">
              <a:lnSpc>
                <a:spcPct val="100000"/>
              </a:lnSpc>
              <a:spcBef>
                <a:spcPts val="0"/>
              </a:spcBef>
              <a:buNone/>
            </a:pPr>
            <a:r>
              <a:rPr lang="en-US" sz="1100" dirty="0">
                <a:latin typeface="CoStar Brown" panose="02010804010101010102"/>
              </a:rPr>
              <a:t>I am honored to be recognized by @CoStar as a 2025 #CoStarPowerBroker Quarterly Deals winner for (TENANT NAME)’s lease at (BUILDING NAME or ADDRESS) in Q3!</a:t>
            </a:r>
          </a:p>
        </p:txBody>
      </p:sp>
      <p:sp>
        <p:nvSpPr>
          <p:cNvPr id="9" name="Title 1">
            <a:extLst>
              <a:ext uri="{FF2B5EF4-FFF2-40B4-BE49-F238E27FC236}">
                <a16:creationId xmlns:a16="http://schemas.microsoft.com/office/drawing/2014/main" id="{F7777D4C-09F2-D540-B204-E1592CBB00A7}"/>
              </a:ext>
            </a:extLst>
          </p:cNvPr>
          <p:cNvSpPr txBox="1">
            <a:spLocks/>
          </p:cNvSpPr>
          <p:nvPr/>
        </p:nvSpPr>
        <p:spPr>
          <a:xfrm>
            <a:off x="320870" y="290164"/>
            <a:ext cx="10515600" cy="76002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latin typeface="CoStar Brown" pitchFamily="2" charset="77"/>
              </a:rPr>
              <a:t>United States Winners</a:t>
            </a:r>
          </a:p>
        </p:txBody>
      </p:sp>
      <p:sp>
        <p:nvSpPr>
          <p:cNvPr id="6" name="Content Placeholder 2">
            <a:extLst>
              <a:ext uri="{FF2B5EF4-FFF2-40B4-BE49-F238E27FC236}">
                <a16:creationId xmlns:a16="http://schemas.microsoft.com/office/drawing/2014/main" id="{01DD21C3-EB8C-49CC-9E87-AAB493A1EBB4}"/>
              </a:ext>
            </a:extLst>
          </p:cNvPr>
          <p:cNvSpPr txBox="1">
            <a:spLocks/>
          </p:cNvSpPr>
          <p:nvPr/>
        </p:nvSpPr>
        <p:spPr>
          <a:xfrm>
            <a:off x="4296480" y="866508"/>
            <a:ext cx="3899548" cy="5625127"/>
          </a:xfrm>
          <a:prstGeom prst="rect">
            <a:avLst/>
          </a:prstGeom>
        </p:spPr>
        <p:txBody>
          <a:bodyPr lIns="91440" tIns="45720" rIns="91440" bIns="45720"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ts val="0"/>
              </a:spcBef>
              <a:buNone/>
            </a:pPr>
            <a:r>
              <a:rPr lang="en-US" sz="1400" b="1" dirty="0">
                <a:solidFill>
                  <a:srgbClr val="0070C0"/>
                </a:solidFill>
                <a:latin typeface="CoStar Brown" pitchFamily="2" charset="77"/>
              </a:rPr>
              <a:t>Individual Twitter</a:t>
            </a:r>
          </a:p>
          <a:p>
            <a:pPr marL="0" lvl="0" indent="0">
              <a:lnSpc>
                <a:spcPct val="100000"/>
              </a:lnSpc>
              <a:spcBef>
                <a:spcPts val="0"/>
              </a:spcBef>
              <a:buNone/>
            </a:pPr>
            <a:endParaRPr lang="en-US" sz="1600" b="1" dirty="0">
              <a:latin typeface="CoStar Brown" pitchFamily="2" charset="77"/>
            </a:endParaRPr>
          </a:p>
          <a:p>
            <a:pPr marL="0" indent="0">
              <a:lnSpc>
                <a:spcPct val="100000"/>
              </a:lnSpc>
              <a:spcBef>
                <a:spcPts val="0"/>
              </a:spcBef>
              <a:buNone/>
            </a:pPr>
            <a:r>
              <a:rPr lang="en-US" sz="1200" b="1" dirty="0">
                <a:solidFill>
                  <a:srgbClr val="0070C0"/>
                </a:solidFill>
                <a:latin typeface="CoStar Brown" pitchFamily="2" charset="77"/>
              </a:rPr>
              <a:t>General:</a:t>
            </a:r>
            <a:endParaRPr lang="en-US" sz="1200" b="1" dirty="0">
              <a:solidFill>
                <a:srgbClr val="0070C0"/>
              </a:solidFill>
              <a:latin typeface="CoStar Brown" panose="02010804010101010102"/>
            </a:endParaRPr>
          </a:p>
          <a:p>
            <a:pPr marL="0" lvl="0" indent="0">
              <a:lnSpc>
                <a:spcPct val="100000"/>
              </a:lnSpc>
              <a:spcBef>
                <a:spcPts val="0"/>
              </a:spcBef>
              <a:buNone/>
            </a:pPr>
            <a:r>
              <a:rPr lang="en-US" sz="1100" dirty="0">
                <a:latin typeface="CoStar Brown" panose="02010804010101010102"/>
              </a:rPr>
              <a:t>Excited to announce that I have been recognized by @CoStar as a 2025 #CoStarPowerBroker Quarterly Deals winner for closing a top #CRE transaction in Q3!</a:t>
            </a:r>
            <a:br>
              <a:rPr lang="en-US" sz="1100" dirty="0">
                <a:latin typeface="CoStar Brown" panose="02010804010101010102"/>
              </a:rPr>
            </a:br>
            <a:endParaRPr lang="en-US" sz="1100" dirty="0">
              <a:latin typeface="CoStar Brown" pitchFamily="2" charset="77"/>
            </a:endParaRPr>
          </a:p>
          <a:p>
            <a:pPr marL="0" lvl="0" indent="0">
              <a:lnSpc>
                <a:spcPct val="100000"/>
              </a:lnSpc>
              <a:spcBef>
                <a:spcPts val="0"/>
              </a:spcBef>
              <a:buNone/>
            </a:pPr>
            <a:r>
              <a:rPr lang="en-US" sz="1100" dirty="0">
                <a:latin typeface="CoStar Brown" pitchFamily="2" charset="77"/>
              </a:rPr>
              <a:t>Learn more:</a:t>
            </a:r>
          </a:p>
          <a:p>
            <a:pPr marL="0" indent="0">
              <a:lnSpc>
                <a:spcPct val="100000"/>
              </a:lnSpc>
              <a:spcBef>
                <a:spcPts val="0"/>
              </a:spcBef>
              <a:buNone/>
            </a:pPr>
            <a:r>
              <a:rPr lang="en-US" sz="1100" u="sng" dirty="0">
                <a:latin typeface="CoStar Brown" panose="02010804010101010102"/>
                <a:hlinkClick r:id="rId5"/>
              </a:rPr>
              <a:t>costarpowerbrokers.com/quarterly-deals-winners</a:t>
            </a:r>
            <a:br>
              <a:rPr lang="en-US" sz="1100" u="sng" dirty="0">
                <a:latin typeface="CoStar Brown" panose="02010804010101010102" pitchFamily="2" charset="77"/>
              </a:rPr>
            </a:br>
            <a:endParaRPr lang="en-US" sz="1100" u="sng" dirty="0">
              <a:latin typeface="CoStar Brown" panose="02010804010101010102" pitchFamily="2" charset="77"/>
            </a:endParaRPr>
          </a:p>
          <a:p>
            <a:pPr marL="0" lvl="0" indent="0">
              <a:lnSpc>
                <a:spcPct val="100000"/>
              </a:lnSpc>
              <a:spcBef>
                <a:spcPts val="0"/>
              </a:spcBef>
              <a:buNone/>
            </a:pPr>
            <a:r>
              <a:rPr lang="en-US" sz="1100" dirty="0">
                <a:latin typeface="CoStar Brown" pitchFamily="2" charset="77"/>
              </a:rPr>
              <a:t>-------------------------------------------------------</a:t>
            </a:r>
            <a:br>
              <a:rPr lang="en-US" sz="1100" dirty="0">
                <a:latin typeface="CoStar Brown" pitchFamily="2" charset="77"/>
              </a:rPr>
            </a:br>
            <a:endParaRPr lang="en-US" sz="1100" dirty="0">
              <a:latin typeface="CoStar Brown" pitchFamily="2" charset="77"/>
            </a:endParaRPr>
          </a:p>
          <a:p>
            <a:pPr marL="0" lvl="0" indent="0">
              <a:lnSpc>
                <a:spcPct val="100000"/>
              </a:lnSpc>
              <a:spcBef>
                <a:spcPts val="0"/>
              </a:spcBef>
              <a:buNone/>
            </a:pPr>
            <a:r>
              <a:rPr lang="en-US" sz="1200" b="1" dirty="0">
                <a:solidFill>
                  <a:srgbClr val="0070C0"/>
                </a:solidFill>
                <a:latin typeface="CoStar Brown" pitchFamily="2" charset="77"/>
              </a:rPr>
              <a:t>Sale Specific:</a:t>
            </a:r>
          </a:p>
          <a:p>
            <a:pPr marL="0" lvl="0" indent="0">
              <a:lnSpc>
                <a:spcPct val="100000"/>
              </a:lnSpc>
              <a:spcBef>
                <a:spcPts val="0"/>
              </a:spcBef>
              <a:buNone/>
            </a:pPr>
            <a:r>
              <a:rPr lang="en-US" sz="1100" dirty="0">
                <a:latin typeface="CoStar Brown" panose="02010804010101010102"/>
              </a:rPr>
              <a:t>I am honored to be recognized by @CoStar as a 2025 #CoStarPowerBroker Quarterly Deals winner for closing (BUILDING NAME or ADDRESS) for (OWNER NAME) in Q3! Congratulations to (OWNER NAME)!</a:t>
            </a:r>
          </a:p>
          <a:p>
            <a:pPr marL="0" lvl="0" indent="0">
              <a:lnSpc>
                <a:spcPct val="100000"/>
              </a:lnSpc>
              <a:spcBef>
                <a:spcPts val="0"/>
              </a:spcBef>
              <a:buNone/>
            </a:pPr>
            <a:endParaRPr lang="en-US" sz="1100" dirty="0">
              <a:latin typeface="CoStar Brown" pitchFamily="2" charset="77"/>
            </a:endParaRPr>
          </a:p>
          <a:p>
            <a:pPr marL="0" lvl="0" indent="0">
              <a:lnSpc>
                <a:spcPct val="100000"/>
              </a:lnSpc>
              <a:spcBef>
                <a:spcPts val="0"/>
              </a:spcBef>
              <a:buNone/>
            </a:pPr>
            <a:r>
              <a:rPr lang="en-US" sz="1200" b="1" dirty="0">
                <a:solidFill>
                  <a:srgbClr val="0070C0"/>
                </a:solidFill>
                <a:latin typeface="CoStar Brown" pitchFamily="2" charset="77"/>
              </a:rPr>
              <a:t>Landlord Specific:</a:t>
            </a:r>
          </a:p>
          <a:p>
            <a:pPr marL="0" lvl="0" indent="0">
              <a:lnSpc>
                <a:spcPct val="100000"/>
              </a:lnSpc>
              <a:spcBef>
                <a:spcPts val="0"/>
              </a:spcBef>
              <a:buNone/>
            </a:pPr>
            <a:r>
              <a:rPr lang="en-US" sz="1100" dirty="0">
                <a:latin typeface="CoStar Brown" panose="02010804010101010102"/>
              </a:rPr>
              <a:t>I am honored to be recognized by @CoStar as a 2025 #CoStarPowerBroker Quarterly Deals winner for the leasing to (TENANT NAME) on behalf of (OWNER NAME) at (BUILDING NAME or ADDRESS) in Q3!</a:t>
            </a:r>
          </a:p>
          <a:p>
            <a:pPr marL="0" lvl="0" indent="0">
              <a:lnSpc>
                <a:spcPct val="100000"/>
              </a:lnSpc>
              <a:spcBef>
                <a:spcPts val="0"/>
              </a:spcBef>
              <a:buNone/>
            </a:pPr>
            <a:endParaRPr lang="en-US" sz="1100" dirty="0">
              <a:latin typeface="CoStar Brown" pitchFamily="2" charset="77"/>
            </a:endParaRPr>
          </a:p>
          <a:p>
            <a:pPr marL="0" lvl="0" indent="0">
              <a:lnSpc>
                <a:spcPct val="100000"/>
              </a:lnSpc>
              <a:spcBef>
                <a:spcPts val="0"/>
              </a:spcBef>
              <a:buNone/>
            </a:pPr>
            <a:r>
              <a:rPr lang="en-US" sz="1200" b="1" dirty="0">
                <a:solidFill>
                  <a:srgbClr val="0070C0"/>
                </a:solidFill>
                <a:latin typeface="CoStar Brown" pitchFamily="2" charset="77"/>
              </a:rPr>
              <a:t>Tenant Rep Specific:</a:t>
            </a:r>
          </a:p>
          <a:p>
            <a:pPr marL="0" lvl="0" indent="0">
              <a:lnSpc>
                <a:spcPct val="100000"/>
              </a:lnSpc>
              <a:spcBef>
                <a:spcPts val="0"/>
              </a:spcBef>
              <a:buNone/>
            </a:pPr>
            <a:r>
              <a:rPr lang="en-US" sz="1100" dirty="0">
                <a:latin typeface="CoStar Brown" panose="02010804010101010102"/>
              </a:rPr>
              <a:t>I am honored to be recognized by @CoStar as a 2025 #CoStarPowerBroker Quarterly Deals winner for (TENANT NAME)’s lease at (BUILDING NAME or ADDRESS) in Q3!</a:t>
            </a:r>
          </a:p>
        </p:txBody>
      </p:sp>
      <p:pic>
        <p:nvPicPr>
          <p:cNvPr id="3" name="Picture 2" descr="A large city with water and a blue rectangle&#10;&#10;AI-generated content may be incorrect.">
            <a:extLst>
              <a:ext uri="{FF2B5EF4-FFF2-40B4-BE49-F238E27FC236}">
                <a16:creationId xmlns:a16="http://schemas.microsoft.com/office/drawing/2014/main" id="{242A2B21-BD9A-E252-39D5-C4EDCCF12700}"/>
              </a:ext>
            </a:extLst>
          </p:cNvPr>
          <p:cNvPicPr>
            <a:picLocks noChangeAspect="1"/>
          </p:cNvPicPr>
          <p:nvPr/>
        </p:nvPicPr>
        <p:blipFill>
          <a:blip r:embed="rId6"/>
          <a:stretch>
            <a:fillRect/>
          </a:stretch>
        </p:blipFill>
        <p:spPr>
          <a:xfrm>
            <a:off x="8289362" y="1714040"/>
            <a:ext cx="3552825" cy="3552825"/>
          </a:xfrm>
          <a:prstGeom prst="rect">
            <a:avLst/>
          </a:prstGeom>
        </p:spPr>
      </p:pic>
    </p:spTree>
    <p:extLst>
      <p:ext uri="{BB962C8B-B14F-4D97-AF65-F5344CB8AC3E}">
        <p14:creationId xmlns:p14="http://schemas.microsoft.com/office/powerpoint/2010/main" val="484582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52DEB4C-2417-D543-855F-B32ACE64B909}"/>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9801185" y="2"/>
            <a:ext cx="2390815" cy="6857999"/>
          </a:xfrm>
          <a:custGeom>
            <a:avLst/>
            <a:gdLst>
              <a:gd name="connsiteX0" fmla="*/ 1793019 w 2390815"/>
              <a:gd name="connsiteY0" fmla="*/ 0 h 6857999"/>
              <a:gd name="connsiteX1" fmla="*/ 2390815 w 2390815"/>
              <a:gd name="connsiteY1" fmla="*/ 0 h 6857999"/>
              <a:gd name="connsiteX2" fmla="*/ 2390815 w 2390815"/>
              <a:gd name="connsiteY2" fmla="*/ 6857999 h 6857999"/>
              <a:gd name="connsiteX3" fmla="*/ 2304091 w 2390815"/>
              <a:gd name="connsiteY3" fmla="*/ 6857999 h 6857999"/>
              <a:gd name="connsiteX4" fmla="*/ 67298 w 2390815"/>
              <a:gd name="connsiteY4" fmla="*/ 2271386 h 6857999"/>
              <a:gd name="connsiteX5" fmla="*/ 67859 w 2390815"/>
              <a:gd name="connsiteY5" fmla="*/ 2265193 h 6857999"/>
              <a:gd name="connsiteX6" fmla="*/ 31740 w 2390815"/>
              <a:gd name="connsiteY6" fmla="*/ 2194246 h 6857999"/>
              <a:gd name="connsiteX7" fmla="*/ 0 w 2390815"/>
              <a:gd name="connsiteY7" fmla="*/ 2026625 h 6857999"/>
              <a:gd name="connsiteX8" fmla="*/ 68979 w 2390815"/>
              <a:gd name="connsiteY8" fmla="*/ 1785858 h 6857999"/>
              <a:gd name="connsiteX9" fmla="*/ 116641 w 2390815"/>
              <a:gd name="connsiteY9" fmla="*/ 1724267 h 6857999"/>
              <a:gd name="connsiteX10" fmla="*/ 117252 w 2390815"/>
              <a:gd name="connsiteY10" fmla="*/ 1717531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0815" h="6857999">
                <a:moveTo>
                  <a:pt x="1793019" y="0"/>
                </a:moveTo>
                <a:lnTo>
                  <a:pt x="2390815" y="0"/>
                </a:lnTo>
                <a:lnTo>
                  <a:pt x="2390815" y="6857999"/>
                </a:lnTo>
                <a:lnTo>
                  <a:pt x="2304091" y="6857999"/>
                </a:lnTo>
                <a:lnTo>
                  <a:pt x="67298" y="2271386"/>
                </a:lnTo>
                <a:lnTo>
                  <a:pt x="67859" y="2265193"/>
                </a:lnTo>
                <a:lnTo>
                  <a:pt x="31740" y="2194246"/>
                </a:lnTo>
                <a:cubicBezTo>
                  <a:pt x="11306" y="2142728"/>
                  <a:pt x="0" y="2086082"/>
                  <a:pt x="0" y="2026625"/>
                </a:cubicBezTo>
                <a:cubicBezTo>
                  <a:pt x="0" y="1937442"/>
                  <a:pt x="25430" y="1854585"/>
                  <a:pt x="68979" y="1785858"/>
                </a:cubicBezTo>
                <a:lnTo>
                  <a:pt x="116641" y="1724267"/>
                </a:lnTo>
                <a:lnTo>
                  <a:pt x="117252" y="1717531"/>
                </a:lnTo>
                <a:close/>
              </a:path>
            </a:pathLst>
          </a:custGeom>
        </p:spPr>
      </p:pic>
      <p:sp>
        <p:nvSpPr>
          <p:cNvPr id="9" name="Title 1">
            <a:extLst>
              <a:ext uri="{FF2B5EF4-FFF2-40B4-BE49-F238E27FC236}">
                <a16:creationId xmlns:a16="http://schemas.microsoft.com/office/drawing/2014/main" id="{F7777D4C-09F2-D540-B204-E1592CBB00A7}"/>
              </a:ext>
            </a:extLst>
          </p:cNvPr>
          <p:cNvSpPr txBox="1">
            <a:spLocks/>
          </p:cNvSpPr>
          <p:nvPr/>
        </p:nvSpPr>
        <p:spPr>
          <a:xfrm>
            <a:off x="320870" y="290164"/>
            <a:ext cx="10515600" cy="76002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latin typeface="CoStar Brown" pitchFamily="2" charset="77"/>
              </a:rPr>
              <a:t>United States Winners</a:t>
            </a:r>
          </a:p>
        </p:txBody>
      </p:sp>
      <p:sp>
        <p:nvSpPr>
          <p:cNvPr id="7" name="Content Placeholder 2">
            <a:extLst>
              <a:ext uri="{FF2B5EF4-FFF2-40B4-BE49-F238E27FC236}">
                <a16:creationId xmlns:a16="http://schemas.microsoft.com/office/drawing/2014/main" id="{929E49F5-498C-41AB-A878-20AC257FABD7}"/>
              </a:ext>
            </a:extLst>
          </p:cNvPr>
          <p:cNvSpPr txBox="1">
            <a:spLocks/>
          </p:cNvSpPr>
          <p:nvPr/>
        </p:nvSpPr>
        <p:spPr>
          <a:xfrm>
            <a:off x="320867" y="1180873"/>
            <a:ext cx="3506484" cy="2708454"/>
          </a:xfrm>
          <a:prstGeom prst="rect">
            <a:avLst/>
          </a:prstGeom>
        </p:spPr>
        <p:txBody>
          <a:bodyPr lIns="91440" tIns="45720" rIns="91440" bIns="45720"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ts val="0"/>
              </a:spcBef>
              <a:buNone/>
            </a:pPr>
            <a:r>
              <a:rPr lang="en-US" sz="1400" b="1" dirty="0">
                <a:solidFill>
                  <a:srgbClr val="0070C0"/>
                </a:solidFill>
                <a:latin typeface="CoStar Brown" pitchFamily="2" charset="77"/>
              </a:rPr>
              <a:t>Company LinkedIn</a:t>
            </a:r>
          </a:p>
          <a:p>
            <a:pPr marL="0" lvl="0" indent="0">
              <a:lnSpc>
                <a:spcPct val="100000"/>
              </a:lnSpc>
              <a:spcBef>
                <a:spcPts val="0"/>
              </a:spcBef>
              <a:buNone/>
            </a:pPr>
            <a:endParaRPr lang="en-US" sz="1600" b="1" dirty="0">
              <a:latin typeface="CoStar Brown" pitchFamily="2" charset="77"/>
            </a:endParaRPr>
          </a:p>
          <a:p>
            <a:pPr marL="0" lvl="0" indent="0">
              <a:lnSpc>
                <a:spcPct val="100000"/>
              </a:lnSpc>
              <a:spcBef>
                <a:spcPts val="0"/>
              </a:spcBef>
              <a:buNone/>
            </a:pPr>
            <a:r>
              <a:rPr lang="en-US" sz="1200" dirty="0">
                <a:latin typeface="CoStar Brown" panose="02010804010101010102"/>
              </a:rPr>
              <a:t>Please help us in congratulating (INSERT NAME(S)) for being recognized by @CoStar as a 2025 #CoStarPowerBroker Quarterly Deals winner for Q3! </a:t>
            </a:r>
          </a:p>
          <a:p>
            <a:pPr marL="0" lvl="0" indent="0">
              <a:lnSpc>
                <a:spcPct val="100000"/>
              </a:lnSpc>
              <a:spcBef>
                <a:spcPts val="0"/>
              </a:spcBef>
              <a:buNone/>
            </a:pPr>
            <a:endParaRPr lang="en-US" sz="1200" dirty="0">
              <a:latin typeface="CoStar Brown" pitchFamily="2" charset="77"/>
            </a:endParaRPr>
          </a:p>
          <a:p>
            <a:pPr marL="0" indent="0">
              <a:lnSpc>
                <a:spcPct val="100000"/>
              </a:lnSpc>
              <a:spcBef>
                <a:spcPts val="0"/>
              </a:spcBef>
              <a:buNone/>
            </a:pPr>
            <a:r>
              <a:rPr lang="en-US" sz="1200" dirty="0">
                <a:latin typeface="CoStar Brown" pitchFamily="2" charset="77"/>
              </a:rPr>
              <a:t>Learn more: </a:t>
            </a:r>
            <a:br>
              <a:rPr lang="en-US" sz="1200" dirty="0">
                <a:latin typeface="CoStar Brown" pitchFamily="2" charset="77"/>
              </a:rPr>
            </a:br>
            <a:r>
              <a:rPr lang="en-US" sz="1200" u="sng" dirty="0">
                <a:latin typeface="CoStar Brown" panose="02010804010101010102"/>
                <a:hlinkClick r:id="rId4"/>
              </a:rPr>
              <a:t>costarpowerbrokers.com/quarterly-deals-winners</a:t>
            </a:r>
            <a:endParaRPr lang="en-US" sz="1200" dirty="0">
              <a:latin typeface="CoStar Brown" panose="02010804010101010102"/>
            </a:endParaRPr>
          </a:p>
        </p:txBody>
      </p:sp>
      <p:sp>
        <p:nvSpPr>
          <p:cNvPr id="8" name="Content Placeholder 2">
            <a:extLst>
              <a:ext uri="{FF2B5EF4-FFF2-40B4-BE49-F238E27FC236}">
                <a16:creationId xmlns:a16="http://schemas.microsoft.com/office/drawing/2014/main" id="{2373E852-18BF-4A1F-96EB-D44AC550BBCC}"/>
              </a:ext>
            </a:extLst>
          </p:cNvPr>
          <p:cNvSpPr txBox="1">
            <a:spLocks/>
          </p:cNvSpPr>
          <p:nvPr/>
        </p:nvSpPr>
        <p:spPr>
          <a:xfrm>
            <a:off x="4182180" y="1180873"/>
            <a:ext cx="3702049" cy="2357893"/>
          </a:xfrm>
          <a:prstGeom prst="rect">
            <a:avLst/>
          </a:prstGeom>
        </p:spPr>
        <p:txBody>
          <a:bodyPr lIns="91440" tIns="45720" rIns="91440" bIns="45720"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ts val="0"/>
              </a:spcBef>
              <a:buNone/>
            </a:pPr>
            <a:r>
              <a:rPr lang="en-US" sz="1400" b="1" dirty="0">
                <a:solidFill>
                  <a:srgbClr val="0070C0"/>
                </a:solidFill>
                <a:latin typeface="CoStar Brown" pitchFamily="2" charset="77"/>
              </a:rPr>
              <a:t>Company Twitter</a:t>
            </a:r>
          </a:p>
          <a:p>
            <a:pPr marL="0" lvl="0" indent="0">
              <a:lnSpc>
                <a:spcPct val="100000"/>
              </a:lnSpc>
              <a:spcBef>
                <a:spcPts val="0"/>
              </a:spcBef>
              <a:buNone/>
            </a:pPr>
            <a:endParaRPr lang="en-US" sz="1600" b="1" dirty="0">
              <a:latin typeface="CoStar Brown" pitchFamily="2" charset="77"/>
            </a:endParaRPr>
          </a:p>
          <a:p>
            <a:pPr marL="0" lvl="0" indent="0">
              <a:lnSpc>
                <a:spcPct val="100000"/>
              </a:lnSpc>
              <a:spcBef>
                <a:spcPts val="0"/>
              </a:spcBef>
              <a:buNone/>
            </a:pPr>
            <a:r>
              <a:rPr lang="en-US" sz="1200" dirty="0">
                <a:latin typeface="CoStar Brown"/>
              </a:rPr>
              <a:t>Please help us in congratulating [INSERT NAME(S)] for being recognized by @CoStar as a 2025 #CoStarPowerBroker Quarterly Deals winner for Q3! </a:t>
            </a:r>
          </a:p>
          <a:p>
            <a:pPr marL="0" lvl="0" indent="0">
              <a:lnSpc>
                <a:spcPct val="100000"/>
              </a:lnSpc>
              <a:spcBef>
                <a:spcPts val="0"/>
              </a:spcBef>
              <a:buNone/>
            </a:pPr>
            <a:endParaRPr lang="en-US" sz="1200" dirty="0">
              <a:latin typeface="CoStar Brown" pitchFamily="2" charset="77"/>
            </a:endParaRPr>
          </a:p>
          <a:p>
            <a:pPr marL="0" indent="0">
              <a:lnSpc>
                <a:spcPct val="100000"/>
              </a:lnSpc>
              <a:spcBef>
                <a:spcPts val="0"/>
              </a:spcBef>
              <a:buNone/>
            </a:pPr>
            <a:r>
              <a:rPr lang="en-US" sz="1200" dirty="0">
                <a:latin typeface="CoStar Brown" pitchFamily="2" charset="77"/>
              </a:rPr>
              <a:t>Learn more:</a:t>
            </a:r>
            <a:br>
              <a:rPr lang="en-US" sz="1200" dirty="0">
                <a:latin typeface="CoStar Brown" pitchFamily="2" charset="77"/>
              </a:rPr>
            </a:br>
            <a:r>
              <a:rPr lang="en-US" sz="1200" u="sng" dirty="0">
                <a:latin typeface="CoStar Brown" panose="02010804010101010102"/>
                <a:hlinkClick r:id="rId4"/>
              </a:rPr>
              <a:t>costarpowerbrokers.com/quarterly-deals-winners</a:t>
            </a:r>
            <a:endParaRPr lang="en-US" sz="1200" dirty="0">
              <a:latin typeface="CoStar Brown" panose="02010804010101010102"/>
            </a:endParaRPr>
          </a:p>
        </p:txBody>
      </p:sp>
      <p:pic>
        <p:nvPicPr>
          <p:cNvPr id="10" name="Picture 9" descr="A picture containing logo&#10;&#10;Description automatically generated">
            <a:extLst>
              <a:ext uri="{FF2B5EF4-FFF2-40B4-BE49-F238E27FC236}">
                <a16:creationId xmlns:a16="http://schemas.microsoft.com/office/drawing/2014/main" id="{474BDA8C-DC34-4750-BB89-C5AC0FE14D8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3582" y="5782109"/>
            <a:ext cx="2150329" cy="1075891"/>
          </a:xfrm>
          <a:prstGeom prst="rect">
            <a:avLst/>
          </a:prstGeom>
        </p:spPr>
      </p:pic>
      <p:pic>
        <p:nvPicPr>
          <p:cNvPr id="3" name="Picture 2" descr="A large city with water and a blue rectangle&#10;&#10;AI-generated content may be incorrect.">
            <a:extLst>
              <a:ext uri="{FF2B5EF4-FFF2-40B4-BE49-F238E27FC236}">
                <a16:creationId xmlns:a16="http://schemas.microsoft.com/office/drawing/2014/main" id="{4328658B-6BF6-083F-0CE0-03AF4397D550}"/>
              </a:ext>
            </a:extLst>
          </p:cNvPr>
          <p:cNvPicPr>
            <a:picLocks noChangeAspect="1"/>
          </p:cNvPicPr>
          <p:nvPr/>
        </p:nvPicPr>
        <p:blipFill>
          <a:blip r:embed="rId6"/>
          <a:stretch>
            <a:fillRect/>
          </a:stretch>
        </p:blipFill>
        <p:spPr>
          <a:xfrm>
            <a:off x="8289362" y="1714040"/>
            <a:ext cx="3552825" cy="3552825"/>
          </a:xfrm>
          <a:prstGeom prst="rect">
            <a:avLst/>
          </a:prstGeom>
        </p:spPr>
      </p:pic>
    </p:spTree>
    <p:extLst>
      <p:ext uri="{BB962C8B-B14F-4D97-AF65-F5344CB8AC3E}">
        <p14:creationId xmlns:p14="http://schemas.microsoft.com/office/powerpoint/2010/main" val="4243829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logo&#10;&#10;Description automatically generated">
            <a:extLst>
              <a:ext uri="{FF2B5EF4-FFF2-40B4-BE49-F238E27FC236}">
                <a16:creationId xmlns:a16="http://schemas.microsoft.com/office/drawing/2014/main" id="{42AEE0D2-D11C-4144-835A-8F56965631B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3582" y="5782109"/>
            <a:ext cx="2150329" cy="1075891"/>
          </a:xfrm>
          <a:prstGeom prst="rect">
            <a:avLst/>
          </a:prstGeom>
        </p:spPr>
      </p:pic>
      <p:pic>
        <p:nvPicPr>
          <p:cNvPr id="5" name="Picture Placeholder 4">
            <a:extLst>
              <a:ext uri="{FF2B5EF4-FFF2-40B4-BE49-F238E27FC236}">
                <a16:creationId xmlns:a16="http://schemas.microsoft.com/office/drawing/2014/main" id="{B52DEB4C-2417-D543-855F-B32ACE64B909}"/>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a:xfrm>
            <a:off x="9801185" y="2"/>
            <a:ext cx="2390815" cy="6857999"/>
          </a:xfrm>
          <a:custGeom>
            <a:avLst/>
            <a:gdLst>
              <a:gd name="connsiteX0" fmla="*/ 1793019 w 2390815"/>
              <a:gd name="connsiteY0" fmla="*/ 0 h 6857999"/>
              <a:gd name="connsiteX1" fmla="*/ 2390815 w 2390815"/>
              <a:gd name="connsiteY1" fmla="*/ 0 h 6857999"/>
              <a:gd name="connsiteX2" fmla="*/ 2390815 w 2390815"/>
              <a:gd name="connsiteY2" fmla="*/ 6857999 h 6857999"/>
              <a:gd name="connsiteX3" fmla="*/ 2304091 w 2390815"/>
              <a:gd name="connsiteY3" fmla="*/ 6857999 h 6857999"/>
              <a:gd name="connsiteX4" fmla="*/ 67298 w 2390815"/>
              <a:gd name="connsiteY4" fmla="*/ 2271386 h 6857999"/>
              <a:gd name="connsiteX5" fmla="*/ 67859 w 2390815"/>
              <a:gd name="connsiteY5" fmla="*/ 2265193 h 6857999"/>
              <a:gd name="connsiteX6" fmla="*/ 31740 w 2390815"/>
              <a:gd name="connsiteY6" fmla="*/ 2194246 h 6857999"/>
              <a:gd name="connsiteX7" fmla="*/ 0 w 2390815"/>
              <a:gd name="connsiteY7" fmla="*/ 2026625 h 6857999"/>
              <a:gd name="connsiteX8" fmla="*/ 68979 w 2390815"/>
              <a:gd name="connsiteY8" fmla="*/ 1785858 h 6857999"/>
              <a:gd name="connsiteX9" fmla="*/ 116641 w 2390815"/>
              <a:gd name="connsiteY9" fmla="*/ 1724267 h 6857999"/>
              <a:gd name="connsiteX10" fmla="*/ 117252 w 2390815"/>
              <a:gd name="connsiteY10" fmla="*/ 1717531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0815" h="6857999">
                <a:moveTo>
                  <a:pt x="1793019" y="0"/>
                </a:moveTo>
                <a:lnTo>
                  <a:pt x="2390815" y="0"/>
                </a:lnTo>
                <a:lnTo>
                  <a:pt x="2390815" y="6857999"/>
                </a:lnTo>
                <a:lnTo>
                  <a:pt x="2304091" y="6857999"/>
                </a:lnTo>
                <a:lnTo>
                  <a:pt x="67298" y="2271386"/>
                </a:lnTo>
                <a:lnTo>
                  <a:pt x="67859" y="2265193"/>
                </a:lnTo>
                <a:lnTo>
                  <a:pt x="31740" y="2194246"/>
                </a:lnTo>
                <a:cubicBezTo>
                  <a:pt x="11306" y="2142728"/>
                  <a:pt x="0" y="2086082"/>
                  <a:pt x="0" y="2026625"/>
                </a:cubicBezTo>
                <a:cubicBezTo>
                  <a:pt x="0" y="1937442"/>
                  <a:pt x="25430" y="1854585"/>
                  <a:pt x="68979" y="1785858"/>
                </a:cubicBezTo>
                <a:lnTo>
                  <a:pt x="116641" y="1724267"/>
                </a:lnTo>
                <a:lnTo>
                  <a:pt x="117252" y="1717531"/>
                </a:lnTo>
                <a:close/>
              </a:path>
            </a:pathLst>
          </a:custGeom>
        </p:spPr>
      </p:pic>
      <p:sp>
        <p:nvSpPr>
          <p:cNvPr id="4" name="Content Placeholder 2">
            <a:extLst>
              <a:ext uri="{FF2B5EF4-FFF2-40B4-BE49-F238E27FC236}">
                <a16:creationId xmlns:a16="http://schemas.microsoft.com/office/drawing/2014/main" id="{AB68128F-EB11-C94D-8D7A-533867C1CF80}"/>
              </a:ext>
            </a:extLst>
          </p:cNvPr>
          <p:cNvSpPr txBox="1">
            <a:spLocks/>
          </p:cNvSpPr>
          <p:nvPr/>
        </p:nvSpPr>
        <p:spPr>
          <a:xfrm>
            <a:off x="346269" y="810705"/>
            <a:ext cx="3916153" cy="5736586"/>
          </a:xfrm>
          <a:prstGeom prst="rect">
            <a:avLst/>
          </a:prstGeom>
        </p:spPr>
        <p:txBody>
          <a:bodyPr lIns="91440" tIns="45720" rIns="91440" bIns="45720"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ts val="0"/>
              </a:spcBef>
              <a:buNone/>
            </a:pPr>
            <a:r>
              <a:rPr lang="en-US" sz="1400" b="1" dirty="0">
                <a:solidFill>
                  <a:srgbClr val="0070C0"/>
                </a:solidFill>
                <a:latin typeface="CoStar Brown" pitchFamily="2" charset="77"/>
              </a:rPr>
              <a:t>Individual LinkedIn</a:t>
            </a:r>
          </a:p>
          <a:p>
            <a:pPr marL="0" indent="0">
              <a:lnSpc>
                <a:spcPct val="100000"/>
              </a:lnSpc>
              <a:spcBef>
                <a:spcPts val="0"/>
              </a:spcBef>
              <a:buNone/>
            </a:pPr>
            <a:endParaRPr lang="en-US" sz="1100" dirty="0">
              <a:latin typeface="CoStar Brown" pitchFamily="2" charset="77"/>
            </a:endParaRPr>
          </a:p>
          <a:p>
            <a:pPr marL="0" indent="0">
              <a:lnSpc>
                <a:spcPct val="100000"/>
              </a:lnSpc>
              <a:spcBef>
                <a:spcPts val="0"/>
              </a:spcBef>
              <a:buNone/>
            </a:pPr>
            <a:r>
              <a:rPr lang="en-US" sz="1200" b="1" dirty="0">
                <a:solidFill>
                  <a:srgbClr val="0070C0"/>
                </a:solidFill>
                <a:latin typeface="CoStar Brown"/>
              </a:rPr>
              <a:t>General:</a:t>
            </a:r>
            <a:br>
              <a:rPr lang="en-US" sz="1100" dirty="0">
                <a:latin typeface="CoStar Brown" pitchFamily="2" charset="77"/>
              </a:rPr>
            </a:br>
            <a:r>
              <a:rPr lang="en-US" sz="1100" dirty="0">
                <a:latin typeface="CoStar Brown"/>
              </a:rPr>
              <a:t>I am </a:t>
            </a:r>
            <a:r>
              <a:rPr lang="en-US" sz="1100" dirty="0" err="1">
                <a:latin typeface="CoStar Brown"/>
              </a:rPr>
              <a:t>honoured</a:t>
            </a:r>
            <a:r>
              <a:rPr lang="en-US" sz="1100" dirty="0">
                <a:latin typeface="CoStar Brown"/>
              </a:rPr>
              <a:t> to be recognized by (TAG @CoStar) as a 2025 #CoStarPowerBroker Quarterly Deals winner for closing a top #CRE transaction in Q3!</a:t>
            </a:r>
          </a:p>
          <a:p>
            <a:pPr marL="0" lvl="0" indent="0">
              <a:lnSpc>
                <a:spcPct val="100000"/>
              </a:lnSpc>
              <a:spcBef>
                <a:spcPts val="0"/>
              </a:spcBef>
              <a:buNone/>
            </a:pPr>
            <a:endParaRPr lang="en-US" sz="1100" dirty="0">
              <a:latin typeface="CoStar Brown" pitchFamily="2" charset="77"/>
            </a:endParaRPr>
          </a:p>
          <a:p>
            <a:pPr marL="0" lvl="0" indent="0">
              <a:lnSpc>
                <a:spcPct val="100000"/>
              </a:lnSpc>
              <a:spcBef>
                <a:spcPts val="0"/>
              </a:spcBef>
              <a:buNone/>
            </a:pPr>
            <a:r>
              <a:rPr lang="en-US" sz="1100" b="1" dirty="0">
                <a:latin typeface="CoStar Brown" pitchFamily="2" charset="77"/>
              </a:rPr>
              <a:t>Learn more:</a:t>
            </a:r>
          </a:p>
          <a:p>
            <a:pPr marL="0" indent="0">
              <a:lnSpc>
                <a:spcPct val="100000"/>
              </a:lnSpc>
              <a:spcBef>
                <a:spcPts val="0"/>
              </a:spcBef>
              <a:buNone/>
            </a:pPr>
            <a:r>
              <a:rPr lang="en-US" sz="1100" u="sng" dirty="0">
                <a:latin typeface="CoStar Brown" panose="02010804010101010102"/>
                <a:hlinkClick r:id="rId5"/>
              </a:rPr>
              <a:t>costarpowerbrokers.com/quarterly-deals-winners</a:t>
            </a:r>
            <a:endParaRPr lang="en-US" sz="1100" dirty="0">
              <a:latin typeface="CoStar Brown" panose="02010804010101010102"/>
            </a:endParaRPr>
          </a:p>
          <a:p>
            <a:pPr marL="0" lvl="0" indent="0">
              <a:lnSpc>
                <a:spcPct val="100000"/>
              </a:lnSpc>
              <a:spcBef>
                <a:spcPts val="0"/>
              </a:spcBef>
              <a:buNone/>
            </a:pPr>
            <a:endParaRPr lang="en-US" sz="1100" dirty="0">
              <a:latin typeface="CoStar Brown" pitchFamily="2" charset="77"/>
            </a:endParaRPr>
          </a:p>
          <a:p>
            <a:pPr marL="0" lvl="0" indent="0">
              <a:lnSpc>
                <a:spcPct val="100000"/>
              </a:lnSpc>
              <a:spcBef>
                <a:spcPts val="0"/>
              </a:spcBef>
              <a:buNone/>
            </a:pPr>
            <a:r>
              <a:rPr lang="en-US" sz="1100" dirty="0">
                <a:latin typeface="CoStar Brown" pitchFamily="2" charset="77"/>
              </a:rPr>
              <a:t>-------------------------------------------------------</a:t>
            </a:r>
            <a:br>
              <a:rPr lang="en-US" sz="1100" dirty="0">
                <a:latin typeface="CoStar Brown" pitchFamily="2" charset="77"/>
              </a:rPr>
            </a:br>
            <a:endParaRPr lang="en-US" sz="1100" dirty="0">
              <a:latin typeface="CoStar Brown" pitchFamily="2" charset="77"/>
            </a:endParaRPr>
          </a:p>
          <a:p>
            <a:pPr marL="0" lvl="0" indent="0">
              <a:lnSpc>
                <a:spcPct val="100000"/>
              </a:lnSpc>
              <a:spcBef>
                <a:spcPts val="0"/>
              </a:spcBef>
              <a:buNone/>
            </a:pPr>
            <a:r>
              <a:rPr lang="en-US" sz="1200" b="1" dirty="0">
                <a:solidFill>
                  <a:srgbClr val="0070C0"/>
                </a:solidFill>
                <a:latin typeface="CoStar Brown" pitchFamily="2" charset="77"/>
              </a:rPr>
              <a:t>Sale Specific:</a:t>
            </a:r>
          </a:p>
          <a:p>
            <a:pPr marL="0" lvl="0" indent="0">
              <a:lnSpc>
                <a:spcPct val="100000"/>
              </a:lnSpc>
              <a:spcBef>
                <a:spcPts val="0"/>
              </a:spcBef>
              <a:buNone/>
            </a:pPr>
            <a:r>
              <a:rPr lang="en-US" sz="1100" dirty="0">
                <a:latin typeface="CoStar Brown"/>
              </a:rPr>
              <a:t>I am </a:t>
            </a:r>
            <a:r>
              <a:rPr lang="en-US" sz="1100" dirty="0" err="1">
                <a:latin typeface="CoStar Brown"/>
              </a:rPr>
              <a:t>honoured</a:t>
            </a:r>
            <a:r>
              <a:rPr lang="en-US" sz="1100" dirty="0">
                <a:latin typeface="CoStar Brown"/>
              </a:rPr>
              <a:t> to be recognized by @CoStar as a 2025 #CoStarPowerBroker Quarterly Deals winner for closing (BUILDING NAME or ADDRESS) for (OWNER NAME) in Q3! Congratulations to (OWNER NAME)!</a:t>
            </a:r>
          </a:p>
          <a:p>
            <a:pPr marL="0" lvl="0" indent="0">
              <a:lnSpc>
                <a:spcPct val="100000"/>
              </a:lnSpc>
              <a:spcBef>
                <a:spcPts val="0"/>
              </a:spcBef>
              <a:buNone/>
            </a:pPr>
            <a:endParaRPr lang="en-US" sz="1100" dirty="0">
              <a:latin typeface="CoStar Brown" pitchFamily="2" charset="77"/>
            </a:endParaRPr>
          </a:p>
          <a:p>
            <a:pPr marL="0" lvl="0" indent="0">
              <a:lnSpc>
                <a:spcPct val="100000"/>
              </a:lnSpc>
              <a:spcBef>
                <a:spcPts val="0"/>
              </a:spcBef>
              <a:buNone/>
            </a:pPr>
            <a:r>
              <a:rPr lang="en-US" sz="1200" b="1" dirty="0">
                <a:solidFill>
                  <a:srgbClr val="0070C0"/>
                </a:solidFill>
                <a:latin typeface="CoStar Brown" pitchFamily="2" charset="77"/>
              </a:rPr>
              <a:t>Landlord Specific:</a:t>
            </a:r>
          </a:p>
          <a:p>
            <a:pPr marL="0" lvl="0" indent="0">
              <a:lnSpc>
                <a:spcPct val="100000"/>
              </a:lnSpc>
              <a:spcBef>
                <a:spcPts val="0"/>
              </a:spcBef>
              <a:buNone/>
            </a:pPr>
            <a:r>
              <a:rPr lang="en-US" sz="1100" dirty="0">
                <a:latin typeface="CoStar Brown"/>
              </a:rPr>
              <a:t>I am </a:t>
            </a:r>
            <a:r>
              <a:rPr lang="en-US" sz="1100" dirty="0" err="1">
                <a:latin typeface="CoStar Brown"/>
              </a:rPr>
              <a:t>honoured</a:t>
            </a:r>
            <a:r>
              <a:rPr lang="en-US" sz="1100" dirty="0">
                <a:latin typeface="CoStar Brown"/>
              </a:rPr>
              <a:t> to be recognized by @CoStar as a 2025 #CoStarPowerBroker Quarterly Deals winner for the leasing to (TENANT NAME) on behalf of (OWNER NAME) at (BUILDING NAME or ADDRESS) in Q3!</a:t>
            </a:r>
          </a:p>
          <a:p>
            <a:pPr marL="0" lvl="0" indent="0">
              <a:lnSpc>
                <a:spcPct val="100000"/>
              </a:lnSpc>
              <a:spcBef>
                <a:spcPts val="0"/>
              </a:spcBef>
              <a:buNone/>
            </a:pPr>
            <a:endParaRPr lang="en-US" sz="1100" dirty="0">
              <a:latin typeface="CoStar Brown" pitchFamily="2" charset="77"/>
            </a:endParaRPr>
          </a:p>
          <a:p>
            <a:pPr marL="0" lvl="0" indent="0">
              <a:lnSpc>
                <a:spcPct val="100000"/>
              </a:lnSpc>
              <a:spcBef>
                <a:spcPts val="0"/>
              </a:spcBef>
              <a:buNone/>
            </a:pPr>
            <a:r>
              <a:rPr lang="en-US" sz="1200" b="1" dirty="0">
                <a:solidFill>
                  <a:srgbClr val="0070C0"/>
                </a:solidFill>
                <a:latin typeface="CoStar Brown" pitchFamily="2" charset="77"/>
              </a:rPr>
              <a:t>Tenant Rep Specific:</a:t>
            </a:r>
          </a:p>
          <a:p>
            <a:pPr marL="0" lvl="0" indent="0">
              <a:lnSpc>
                <a:spcPct val="100000"/>
              </a:lnSpc>
              <a:spcBef>
                <a:spcPts val="0"/>
              </a:spcBef>
              <a:buNone/>
            </a:pPr>
            <a:r>
              <a:rPr lang="en-US" sz="1100" dirty="0">
                <a:latin typeface="CoStar Brown"/>
              </a:rPr>
              <a:t>I am </a:t>
            </a:r>
            <a:r>
              <a:rPr lang="en-US" sz="1100" dirty="0" err="1">
                <a:latin typeface="CoStar Brown"/>
              </a:rPr>
              <a:t>honoured</a:t>
            </a:r>
            <a:r>
              <a:rPr lang="en-US" sz="1100" dirty="0">
                <a:latin typeface="CoStar Brown"/>
              </a:rPr>
              <a:t> to be recognized by @CoStar as a 2025 #CoStarPowerBroker Quarterly Deals winner for (TENANT NAME)’s lease at (BUILDING NAME or ADDRESS) in Q3!</a:t>
            </a:r>
          </a:p>
        </p:txBody>
      </p:sp>
      <p:sp>
        <p:nvSpPr>
          <p:cNvPr id="9" name="Title 1">
            <a:extLst>
              <a:ext uri="{FF2B5EF4-FFF2-40B4-BE49-F238E27FC236}">
                <a16:creationId xmlns:a16="http://schemas.microsoft.com/office/drawing/2014/main" id="{F7777D4C-09F2-D540-B204-E1592CBB00A7}"/>
              </a:ext>
            </a:extLst>
          </p:cNvPr>
          <p:cNvSpPr txBox="1">
            <a:spLocks/>
          </p:cNvSpPr>
          <p:nvPr/>
        </p:nvSpPr>
        <p:spPr>
          <a:xfrm>
            <a:off x="320870" y="290164"/>
            <a:ext cx="10515600" cy="76002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latin typeface="CoStar Brown" pitchFamily="2" charset="77"/>
              </a:rPr>
              <a:t>Canada Winners</a:t>
            </a:r>
          </a:p>
        </p:txBody>
      </p:sp>
      <p:sp>
        <p:nvSpPr>
          <p:cNvPr id="6" name="Content Placeholder 2">
            <a:extLst>
              <a:ext uri="{FF2B5EF4-FFF2-40B4-BE49-F238E27FC236}">
                <a16:creationId xmlns:a16="http://schemas.microsoft.com/office/drawing/2014/main" id="{01DD21C3-EB8C-49CC-9E87-AAB493A1EBB4}"/>
              </a:ext>
            </a:extLst>
          </p:cNvPr>
          <p:cNvSpPr txBox="1">
            <a:spLocks/>
          </p:cNvSpPr>
          <p:nvPr/>
        </p:nvSpPr>
        <p:spPr>
          <a:xfrm>
            <a:off x="4392295" y="810705"/>
            <a:ext cx="3826953" cy="5641072"/>
          </a:xfrm>
          <a:prstGeom prst="rect">
            <a:avLst/>
          </a:prstGeom>
        </p:spPr>
        <p:txBody>
          <a:bodyPr lIns="91440" tIns="45720" rIns="91440" bIns="45720"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ts val="0"/>
              </a:spcBef>
              <a:buNone/>
            </a:pPr>
            <a:r>
              <a:rPr lang="en-US" sz="1400" b="1" dirty="0">
                <a:solidFill>
                  <a:srgbClr val="0070C0"/>
                </a:solidFill>
                <a:latin typeface="CoStar Brown" pitchFamily="2" charset="77"/>
              </a:rPr>
              <a:t>Individual Twitter</a:t>
            </a:r>
          </a:p>
          <a:p>
            <a:pPr marL="0" indent="0">
              <a:lnSpc>
                <a:spcPct val="100000"/>
              </a:lnSpc>
              <a:spcBef>
                <a:spcPts val="0"/>
              </a:spcBef>
              <a:buNone/>
            </a:pPr>
            <a:endParaRPr lang="en-US" sz="1100" dirty="0">
              <a:latin typeface="CoStar Brown" pitchFamily="2" charset="77"/>
            </a:endParaRPr>
          </a:p>
          <a:p>
            <a:pPr marL="0" indent="0">
              <a:lnSpc>
                <a:spcPct val="100000"/>
              </a:lnSpc>
              <a:spcBef>
                <a:spcPts val="0"/>
              </a:spcBef>
              <a:buNone/>
            </a:pPr>
            <a:r>
              <a:rPr lang="en-US" sz="1200" b="1" dirty="0">
                <a:solidFill>
                  <a:srgbClr val="0070C0"/>
                </a:solidFill>
                <a:latin typeface="CoStar Brown"/>
              </a:rPr>
              <a:t>General:</a:t>
            </a:r>
            <a:br>
              <a:rPr lang="en-US" sz="1100" dirty="0">
                <a:latin typeface="CoStar Brown" pitchFamily="2" charset="77"/>
              </a:rPr>
            </a:br>
            <a:r>
              <a:rPr lang="en-US" sz="1100" dirty="0">
                <a:latin typeface="CoStar Brown"/>
              </a:rPr>
              <a:t>Excited to announce that I have been recognized by @CoStar as a 2025 #CoStarPowerBroker Quarterly Deals winner for closing a top #CRE transaction in Q3!</a:t>
            </a:r>
          </a:p>
          <a:p>
            <a:pPr marL="0" lvl="0" indent="0">
              <a:lnSpc>
                <a:spcPct val="100000"/>
              </a:lnSpc>
              <a:spcBef>
                <a:spcPts val="0"/>
              </a:spcBef>
              <a:buNone/>
            </a:pPr>
            <a:endParaRPr lang="en-US" sz="1100" dirty="0">
              <a:latin typeface="CoStar Brown" pitchFamily="2" charset="77"/>
            </a:endParaRPr>
          </a:p>
          <a:p>
            <a:pPr marL="0" indent="0">
              <a:lnSpc>
                <a:spcPct val="100000"/>
              </a:lnSpc>
              <a:spcBef>
                <a:spcPts val="0"/>
              </a:spcBef>
              <a:buNone/>
            </a:pPr>
            <a:r>
              <a:rPr lang="en-US" sz="1100" dirty="0">
                <a:latin typeface="CoStar Brown" pitchFamily="2" charset="77"/>
              </a:rPr>
              <a:t>Learn more:</a:t>
            </a:r>
          </a:p>
          <a:p>
            <a:pPr marL="0" indent="0">
              <a:lnSpc>
                <a:spcPct val="100000"/>
              </a:lnSpc>
              <a:spcBef>
                <a:spcPts val="0"/>
              </a:spcBef>
              <a:buNone/>
            </a:pPr>
            <a:r>
              <a:rPr lang="en-US" sz="1100" u="sng" dirty="0">
                <a:latin typeface="CoStar Brown" panose="02010804010101010102"/>
                <a:hlinkClick r:id="rId5"/>
              </a:rPr>
              <a:t>costarpowerbrokers.com/quarterly-deals-winners</a:t>
            </a:r>
            <a:endParaRPr lang="en-US" sz="1100" dirty="0">
              <a:latin typeface="CoStar Brown" panose="02010804010101010102"/>
            </a:endParaRPr>
          </a:p>
          <a:p>
            <a:pPr marL="0" lvl="0" indent="0">
              <a:lnSpc>
                <a:spcPct val="100000"/>
              </a:lnSpc>
              <a:spcBef>
                <a:spcPts val="0"/>
              </a:spcBef>
              <a:buNone/>
            </a:pPr>
            <a:endParaRPr lang="en-US" sz="1100" dirty="0">
              <a:latin typeface="CoStar Brown" pitchFamily="2" charset="77"/>
            </a:endParaRPr>
          </a:p>
          <a:p>
            <a:pPr marL="0" lvl="0" indent="0">
              <a:lnSpc>
                <a:spcPct val="100000"/>
              </a:lnSpc>
              <a:spcBef>
                <a:spcPts val="0"/>
              </a:spcBef>
              <a:buNone/>
            </a:pPr>
            <a:r>
              <a:rPr lang="en-US" sz="1100" dirty="0">
                <a:latin typeface="CoStar Brown" pitchFamily="2" charset="77"/>
              </a:rPr>
              <a:t>-------------------------------------------------------</a:t>
            </a:r>
            <a:br>
              <a:rPr lang="en-US" sz="1100" dirty="0">
                <a:latin typeface="CoStar Brown" pitchFamily="2" charset="77"/>
              </a:rPr>
            </a:br>
            <a:endParaRPr lang="en-US" sz="1100" dirty="0">
              <a:latin typeface="CoStar Brown" pitchFamily="2" charset="77"/>
            </a:endParaRPr>
          </a:p>
          <a:p>
            <a:pPr marL="0" lvl="0" indent="0">
              <a:lnSpc>
                <a:spcPct val="100000"/>
              </a:lnSpc>
              <a:spcBef>
                <a:spcPts val="0"/>
              </a:spcBef>
              <a:buNone/>
            </a:pPr>
            <a:r>
              <a:rPr lang="en-US" sz="1200" b="1" dirty="0">
                <a:solidFill>
                  <a:srgbClr val="0070C0"/>
                </a:solidFill>
                <a:latin typeface="CoStar Brown" pitchFamily="2" charset="77"/>
              </a:rPr>
              <a:t>Sale Specific:</a:t>
            </a:r>
          </a:p>
          <a:p>
            <a:pPr marL="0" lvl="0" indent="0">
              <a:lnSpc>
                <a:spcPct val="100000"/>
              </a:lnSpc>
              <a:spcBef>
                <a:spcPts val="0"/>
              </a:spcBef>
              <a:buNone/>
            </a:pPr>
            <a:r>
              <a:rPr lang="en-US" sz="1100" dirty="0">
                <a:latin typeface="CoStar Brown"/>
              </a:rPr>
              <a:t>I am </a:t>
            </a:r>
            <a:r>
              <a:rPr lang="en-US" sz="1100" dirty="0" err="1">
                <a:latin typeface="CoStar Brown"/>
              </a:rPr>
              <a:t>honoured</a:t>
            </a:r>
            <a:r>
              <a:rPr lang="en-US" sz="1100" dirty="0">
                <a:latin typeface="CoStar Brown"/>
              </a:rPr>
              <a:t> to be recognized by @CoStar as a 2025 #CoStarPowerBroker Quarterly Deals winner for closing (BUILDING NAME or ADDRESS) for (OWNER NAME) in Q3! Congratulations to (OWNER NAME)!</a:t>
            </a:r>
          </a:p>
          <a:p>
            <a:pPr marL="0" lvl="0" indent="0">
              <a:lnSpc>
                <a:spcPct val="100000"/>
              </a:lnSpc>
              <a:spcBef>
                <a:spcPts val="0"/>
              </a:spcBef>
              <a:buNone/>
            </a:pPr>
            <a:endParaRPr lang="en-US" sz="1100" dirty="0">
              <a:latin typeface="CoStar Brown" pitchFamily="2" charset="77"/>
            </a:endParaRPr>
          </a:p>
          <a:p>
            <a:pPr marL="0" lvl="0" indent="0">
              <a:lnSpc>
                <a:spcPct val="100000"/>
              </a:lnSpc>
              <a:spcBef>
                <a:spcPts val="0"/>
              </a:spcBef>
              <a:buNone/>
            </a:pPr>
            <a:r>
              <a:rPr lang="en-US" sz="1200" b="1" dirty="0">
                <a:solidFill>
                  <a:srgbClr val="0070C0"/>
                </a:solidFill>
                <a:latin typeface="CoStar Brown" pitchFamily="2" charset="77"/>
              </a:rPr>
              <a:t>Landlord Specific:</a:t>
            </a:r>
          </a:p>
          <a:p>
            <a:pPr marL="0" lvl="0" indent="0">
              <a:lnSpc>
                <a:spcPct val="100000"/>
              </a:lnSpc>
              <a:spcBef>
                <a:spcPts val="0"/>
              </a:spcBef>
              <a:buNone/>
            </a:pPr>
            <a:r>
              <a:rPr lang="en-US" sz="1100" dirty="0">
                <a:latin typeface="CoStar Brown"/>
              </a:rPr>
              <a:t>I am </a:t>
            </a:r>
            <a:r>
              <a:rPr lang="en-US" sz="1100" dirty="0" err="1">
                <a:latin typeface="CoStar Brown"/>
              </a:rPr>
              <a:t>honoured</a:t>
            </a:r>
            <a:r>
              <a:rPr lang="en-US" sz="1100" dirty="0">
                <a:latin typeface="CoStar Brown"/>
              </a:rPr>
              <a:t> to be recognized by @CoStar as a 2025 #CoStarPowerBroker Quarterly Deals winner for the leasing to (TENANT NAME) on behalf of (OWNER NAME) at (BUILDING NAME or ADDRESS) in Q3!</a:t>
            </a:r>
          </a:p>
          <a:p>
            <a:pPr marL="0" lvl="0" indent="0">
              <a:lnSpc>
                <a:spcPct val="100000"/>
              </a:lnSpc>
              <a:spcBef>
                <a:spcPts val="0"/>
              </a:spcBef>
              <a:buNone/>
            </a:pPr>
            <a:endParaRPr lang="en-US" sz="1100" dirty="0">
              <a:latin typeface="CoStar Brown" pitchFamily="2" charset="77"/>
            </a:endParaRPr>
          </a:p>
          <a:p>
            <a:pPr marL="0" lvl="0" indent="0">
              <a:lnSpc>
                <a:spcPct val="100000"/>
              </a:lnSpc>
              <a:spcBef>
                <a:spcPts val="0"/>
              </a:spcBef>
              <a:buNone/>
            </a:pPr>
            <a:r>
              <a:rPr lang="en-US" sz="1200" b="1" dirty="0">
                <a:solidFill>
                  <a:srgbClr val="0070C0"/>
                </a:solidFill>
                <a:latin typeface="CoStar Brown" pitchFamily="2" charset="77"/>
              </a:rPr>
              <a:t>Tenant Rep Specific:</a:t>
            </a:r>
          </a:p>
          <a:p>
            <a:pPr marL="0" lvl="0" indent="0">
              <a:lnSpc>
                <a:spcPct val="100000"/>
              </a:lnSpc>
              <a:spcBef>
                <a:spcPts val="0"/>
              </a:spcBef>
              <a:buNone/>
            </a:pPr>
            <a:r>
              <a:rPr lang="en-US" sz="1100" dirty="0">
                <a:latin typeface="CoStar Brown"/>
              </a:rPr>
              <a:t>I am </a:t>
            </a:r>
            <a:r>
              <a:rPr lang="en-US" sz="1100" dirty="0" err="1">
                <a:latin typeface="CoStar Brown"/>
              </a:rPr>
              <a:t>honoured</a:t>
            </a:r>
            <a:r>
              <a:rPr lang="en-US" sz="1100" dirty="0">
                <a:latin typeface="CoStar Brown"/>
              </a:rPr>
              <a:t> to be recognized by @CoStar as a 2025 #CoStarPowerBroker Quarterly Deals winner for (TENANT NAME)’s lease at (BUILDING NAME or ADDRESS) in Q3!</a:t>
            </a:r>
          </a:p>
        </p:txBody>
      </p:sp>
      <p:pic>
        <p:nvPicPr>
          <p:cNvPr id="3" name="Picture 2" descr="A large city with water and a blue rectangle&#10;&#10;AI-generated content may be incorrect.">
            <a:extLst>
              <a:ext uri="{FF2B5EF4-FFF2-40B4-BE49-F238E27FC236}">
                <a16:creationId xmlns:a16="http://schemas.microsoft.com/office/drawing/2014/main" id="{7CFB0F93-8D7E-B1EA-CCD4-3445BD2D2A78}"/>
              </a:ext>
            </a:extLst>
          </p:cNvPr>
          <p:cNvPicPr>
            <a:picLocks noChangeAspect="1"/>
          </p:cNvPicPr>
          <p:nvPr/>
        </p:nvPicPr>
        <p:blipFill>
          <a:blip r:embed="rId6"/>
          <a:stretch>
            <a:fillRect/>
          </a:stretch>
        </p:blipFill>
        <p:spPr>
          <a:xfrm>
            <a:off x="8289362" y="1714040"/>
            <a:ext cx="3552825" cy="3552825"/>
          </a:xfrm>
          <a:prstGeom prst="rect">
            <a:avLst/>
          </a:prstGeom>
        </p:spPr>
      </p:pic>
    </p:spTree>
    <p:extLst>
      <p:ext uri="{BB962C8B-B14F-4D97-AF65-F5344CB8AC3E}">
        <p14:creationId xmlns:p14="http://schemas.microsoft.com/office/powerpoint/2010/main" val="2989317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52DEB4C-2417-D543-855F-B32ACE64B909}"/>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9801185" y="2"/>
            <a:ext cx="2390815" cy="6857999"/>
          </a:xfrm>
          <a:custGeom>
            <a:avLst/>
            <a:gdLst>
              <a:gd name="connsiteX0" fmla="*/ 1793019 w 2390815"/>
              <a:gd name="connsiteY0" fmla="*/ 0 h 6857999"/>
              <a:gd name="connsiteX1" fmla="*/ 2390815 w 2390815"/>
              <a:gd name="connsiteY1" fmla="*/ 0 h 6857999"/>
              <a:gd name="connsiteX2" fmla="*/ 2390815 w 2390815"/>
              <a:gd name="connsiteY2" fmla="*/ 6857999 h 6857999"/>
              <a:gd name="connsiteX3" fmla="*/ 2304091 w 2390815"/>
              <a:gd name="connsiteY3" fmla="*/ 6857999 h 6857999"/>
              <a:gd name="connsiteX4" fmla="*/ 67298 w 2390815"/>
              <a:gd name="connsiteY4" fmla="*/ 2271386 h 6857999"/>
              <a:gd name="connsiteX5" fmla="*/ 67859 w 2390815"/>
              <a:gd name="connsiteY5" fmla="*/ 2265193 h 6857999"/>
              <a:gd name="connsiteX6" fmla="*/ 31740 w 2390815"/>
              <a:gd name="connsiteY6" fmla="*/ 2194246 h 6857999"/>
              <a:gd name="connsiteX7" fmla="*/ 0 w 2390815"/>
              <a:gd name="connsiteY7" fmla="*/ 2026625 h 6857999"/>
              <a:gd name="connsiteX8" fmla="*/ 68979 w 2390815"/>
              <a:gd name="connsiteY8" fmla="*/ 1785858 h 6857999"/>
              <a:gd name="connsiteX9" fmla="*/ 116641 w 2390815"/>
              <a:gd name="connsiteY9" fmla="*/ 1724267 h 6857999"/>
              <a:gd name="connsiteX10" fmla="*/ 117252 w 2390815"/>
              <a:gd name="connsiteY10" fmla="*/ 1717531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0815" h="6857999">
                <a:moveTo>
                  <a:pt x="1793019" y="0"/>
                </a:moveTo>
                <a:lnTo>
                  <a:pt x="2390815" y="0"/>
                </a:lnTo>
                <a:lnTo>
                  <a:pt x="2390815" y="6857999"/>
                </a:lnTo>
                <a:lnTo>
                  <a:pt x="2304091" y="6857999"/>
                </a:lnTo>
                <a:lnTo>
                  <a:pt x="67298" y="2271386"/>
                </a:lnTo>
                <a:lnTo>
                  <a:pt x="67859" y="2265193"/>
                </a:lnTo>
                <a:lnTo>
                  <a:pt x="31740" y="2194246"/>
                </a:lnTo>
                <a:cubicBezTo>
                  <a:pt x="11306" y="2142728"/>
                  <a:pt x="0" y="2086082"/>
                  <a:pt x="0" y="2026625"/>
                </a:cubicBezTo>
                <a:cubicBezTo>
                  <a:pt x="0" y="1937442"/>
                  <a:pt x="25430" y="1854585"/>
                  <a:pt x="68979" y="1785858"/>
                </a:cubicBezTo>
                <a:lnTo>
                  <a:pt x="116641" y="1724267"/>
                </a:lnTo>
                <a:lnTo>
                  <a:pt x="117252" y="1717531"/>
                </a:lnTo>
                <a:close/>
              </a:path>
            </a:pathLst>
          </a:custGeom>
        </p:spPr>
      </p:pic>
      <p:sp>
        <p:nvSpPr>
          <p:cNvPr id="9" name="Title 1">
            <a:extLst>
              <a:ext uri="{FF2B5EF4-FFF2-40B4-BE49-F238E27FC236}">
                <a16:creationId xmlns:a16="http://schemas.microsoft.com/office/drawing/2014/main" id="{F7777D4C-09F2-D540-B204-E1592CBB00A7}"/>
              </a:ext>
            </a:extLst>
          </p:cNvPr>
          <p:cNvSpPr txBox="1">
            <a:spLocks/>
          </p:cNvSpPr>
          <p:nvPr/>
        </p:nvSpPr>
        <p:spPr>
          <a:xfrm>
            <a:off x="320870" y="290164"/>
            <a:ext cx="10515600" cy="76002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latin typeface="CoStar Brown" pitchFamily="2" charset="77"/>
              </a:rPr>
              <a:t>Canada Winners</a:t>
            </a:r>
          </a:p>
        </p:txBody>
      </p:sp>
      <p:sp>
        <p:nvSpPr>
          <p:cNvPr id="7" name="Content Placeholder 2">
            <a:extLst>
              <a:ext uri="{FF2B5EF4-FFF2-40B4-BE49-F238E27FC236}">
                <a16:creationId xmlns:a16="http://schemas.microsoft.com/office/drawing/2014/main" id="{929E49F5-498C-41AB-A878-20AC257FABD7}"/>
              </a:ext>
            </a:extLst>
          </p:cNvPr>
          <p:cNvSpPr txBox="1">
            <a:spLocks/>
          </p:cNvSpPr>
          <p:nvPr/>
        </p:nvSpPr>
        <p:spPr>
          <a:xfrm>
            <a:off x="491668" y="1075585"/>
            <a:ext cx="3506484" cy="2445858"/>
          </a:xfrm>
          <a:prstGeom prst="rect">
            <a:avLst/>
          </a:prstGeom>
        </p:spPr>
        <p:txBody>
          <a:bodyPr lIns="91440" tIns="45720" rIns="91440" bIns="45720"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ts val="0"/>
              </a:spcBef>
              <a:buNone/>
            </a:pPr>
            <a:r>
              <a:rPr lang="en-US" sz="1400" b="1" dirty="0">
                <a:solidFill>
                  <a:srgbClr val="0070C0"/>
                </a:solidFill>
                <a:latin typeface="CoStar Brown" pitchFamily="2" charset="77"/>
              </a:rPr>
              <a:t>Company LinkedIn</a:t>
            </a:r>
          </a:p>
          <a:p>
            <a:pPr marL="0" lvl="0" indent="0">
              <a:lnSpc>
                <a:spcPct val="100000"/>
              </a:lnSpc>
              <a:spcBef>
                <a:spcPts val="0"/>
              </a:spcBef>
              <a:buNone/>
            </a:pPr>
            <a:endParaRPr lang="en-US" sz="1600" b="1" dirty="0">
              <a:latin typeface="CoStar Brown" pitchFamily="2" charset="77"/>
            </a:endParaRPr>
          </a:p>
          <a:p>
            <a:pPr marL="0" lvl="0" indent="0">
              <a:lnSpc>
                <a:spcPct val="100000"/>
              </a:lnSpc>
              <a:spcBef>
                <a:spcPts val="0"/>
              </a:spcBef>
              <a:buNone/>
            </a:pPr>
            <a:r>
              <a:rPr lang="en-US" sz="1200" dirty="0">
                <a:latin typeface="CoStar Brown"/>
              </a:rPr>
              <a:t>Please help us in congratulating (INSERT NAME(S)) for being recognized by @CoStar as a 2025 #CoStarPowerBroker Quarterly Deals winner for Q3! </a:t>
            </a:r>
          </a:p>
          <a:p>
            <a:pPr marL="0" lvl="0" indent="0">
              <a:lnSpc>
                <a:spcPct val="100000"/>
              </a:lnSpc>
              <a:spcBef>
                <a:spcPts val="0"/>
              </a:spcBef>
              <a:buNone/>
            </a:pPr>
            <a:endParaRPr lang="en-US" sz="1200" dirty="0">
              <a:latin typeface="CoStar Brown" pitchFamily="2" charset="77"/>
            </a:endParaRPr>
          </a:p>
          <a:p>
            <a:pPr marL="0" lvl="0" indent="0">
              <a:lnSpc>
                <a:spcPct val="100000"/>
              </a:lnSpc>
              <a:spcBef>
                <a:spcPts val="0"/>
              </a:spcBef>
              <a:buNone/>
            </a:pPr>
            <a:r>
              <a:rPr lang="en-US" sz="1200" dirty="0">
                <a:latin typeface="CoStar Brown" pitchFamily="2" charset="77"/>
              </a:rPr>
              <a:t>Learn more:</a:t>
            </a:r>
          </a:p>
          <a:p>
            <a:pPr marL="0" indent="0">
              <a:lnSpc>
                <a:spcPct val="100000"/>
              </a:lnSpc>
              <a:spcBef>
                <a:spcPts val="0"/>
              </a:spcBef>
              <a:buNone/>
            </a:pPr>
            <a:r>
              <a:rPr lang="en-US" sz="1200" u="sng" dirty="0">
                <a:latin typeface="CoStar Brown" panose="02010804010101010102"/>
                <a:hlinkClick r:id="rId4"/>
              </a:rPr>
              <a:t>costarpowerbrokers.com/quarterly-deals-winners</a:t>
            </a:r>
            <a:endParaRPr lang="en-US" sz="1200" dirty="0">
              <a:latin typeface="CoStar Brown" panose="02010804010101010102"/>
            </a:endParaRPr>
          </a:p>
        </p:txBody>
      </p:sp>
      <p:sp>
        <p:nvSpPr>
          <p:cNvPr id="8" name="Content Placeholder 2">
            <a:extLst>
              <a:ext uri="{FF2B5EF4-FFF2-40B4-BE49-F238E27FC236}">
                <a16:creationId xmlns:a16="http://schemas.microsoft.com/office/drawing/2014/main" id="{2373E852-18BF-4A1F-96EB-D44AC550BBCC}"/>
              </a:ext>
            </a:extLst>
          </p:cNvPr>
          <p:cNvSpPr txBox="1">
            <a:spLocks/>
          </p:cNvSpPr>
          <p:nvPr/>
        </p:nvSpPr>
        <p:spPr>
          <a:xfrm>
            <a:off x="4452951" y="1050185"/>
            <a:ext cx="3506484" cy="2339545"/>
          </a:xfrm>
          <a:prstGeom prst="rect">
            <a:avLst/>
          </a:prstGeom>
        </p:spPr>
        <p:txBody>
          <a:bodyPr lIns="91440" tIns="45720" rIns="91440" bIns="45720" numCol="1"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ts val="0"/>
              </a:spcBef>
              <a:buNone/>
            </a:pPr>
            <a:r>
              <a:rPr lang="en-US" sz="1400" b="1" dirty="0">
                <a:solidFill>
                  <a:srgbClr val="0070C0"/>
                </a:solidFill>
                <a:latin typeface="CoStar Brown" pitchFamily="2" charset="77"/>
              </a:rPr>
              <a:t>Company Twitter</a:t>
            </a:r>
          </a:p>
          <a:p>
            <a:pPr marL="0" lvl="0" indent="0">
              <a:lnSpc>
                <a:spcPct val="100000"/>
              </a:lnSpc>
              <a:spcBef>
                <a:spcPts val="0"/>
              </a:spcBef>
              <a:buNone/>
            </a:pPr>
            <a:endParaRPr lang="en-US" sz="1600" b="1" dirty="0">
              <a:latin typeface="CoStar Brown" pitchFamily="2" charset="77"/>
            </a:endParaRPr>
          </a:p>
          <a:p>
            <a:pPr marL="0" lvl="0" indent="0">
              <a:lnSpc>
                <a:spcPct val="100000"/>
              </a:lnSpc>
              <a:spcBef>
                <a:spcPts val="0"/>
              </a:spcBef>
              <a:buNone/>
            </a:pPr>
            <a:r>
              <a:rPr lang="en-US" sz="1200" dirty="0">
                <a:latin typeface="CoStar Brown"/>
              </a:rPr>
              <a:t>Please help us in congratulating (INSERT NAME(S)) for being recognized by @CoStar as a 2025 #CoStarPowerBroker Quarterly Deals winner for Q3! </a:t>
            </a:r>
          </a:p>
          <a:p>
            <a:pPr marL="0" lvl="0" indent="0">
              <a:lnSpc>
                <a:spcPct val="100000"/>
              </a:lnSpc>
              <a:spcBef>
                <a:spcPts val="0"/>
              </a:spcBef>
              <a:buNone/>
            </a:pPr>
            <a:endParaRPr lang="en-US" sz="1200" dirty="0">
              <a:latin typeface="CoStar Brown" pitchFamily="2" charset="77"/>
            </a:endParaRPr>
          </a:p>
          <a:p>
            <a:pPr marL="0" lvl="0" indent="0">
              <a:lnSpc>
                <a:spcPct val="100000"/>
              </a:lnSpc>
              <a:spcBef>
                <a:spcPts val="0"/>
              </a:spcBef>
              <a:buNone/>
            </a:pPr>
            <a:r>
              <a:rPr lang="en-US" sz="1200" dirty="0">
                <a:latin typeface="CoStar Brown" pitchFamily="2" charset="77"/>
              </a:rPr>
              <a:t>Learn more:</a:t>
            </a:r>
          </a:p>
          <a:p>
            <a:pPr marL="0" indent="0">
              <a:lnSpc>
                <a:spcPct val="100000"/>
              </a:lnSpc>
              <a:spcBef>
                <a:spcPts val="0"/>
              </a:spcBef>
              <a:buNone/>
            </a:pPr>
            <a:r>
              <a:rPr lang="en-US" sz="1200" u="sng" dirty="0">
                <a:latin typeface="CoStar Brown" panose="02010804010101010102"/>
                <a:hlinkClick r:id="rId4"/>
              </a:rPr>
              <a:t>costarpowerbrokers.com/quarterly-deals-winners</a:t>
            </a:r>
            <a:endParaRPr lang="en-US" sz="1200" dirty="0">
              <a:latin typeface="CoStar Brown" panose="02010804010101010102"/>
            </a:endParaRPr>
          </a:p>
        </p:txBody>
      </p:sp>
      <p:pic>
        <p:nvPicPr>
          <p:cNvPr id="11" name="Picture 10" descr="A picture containing logo&#10;&#10;Description automatically generated">
            <a:extLst>
              <a:ext uri="{FF2B5EF4-FFF2-40B4-BE49-F238E27FC236}">
                <a16:creationId xmlns:a16="http://schemas.microsoft.com/office/drawing/2014/main" id="{7CDFED73-CE1C-4267-B75D-9C2E20C082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3582" y="5782109"/>
            <a:ext cx="2150329" cy="1075891"/>
          </a:xfrm>
          <a:prstGeom prst="rect">
            <a:avLst/>
          </a:prstGeom>
        </p:spPr>
      </p:pic>
      <p:pic>
        <p:nvPicPr>
          <p:cNvPr id="4" name="Picture 3" descr="A large city with water and a blue rectangle&#10;&#10;AI-generated content may be incorrect.">
            <a:extLst>
              <a:ext uri="{FF2B5EF4-FFF2-40B4-BE49-F238E27FC236}">
                <a16:creationId xmlns:a16="http://schemas.microsoft.com/office/drawing/2014/main" id="{061E3AB4-C678-8D8C-D819-3365ED78DDA1}"/>
              </a:ext>
            </a:extLst>
          </p:cNvPr>
          <p:cNvPicPr>
            <a:picLocks noChangeAspect="1"/>
          </p:cNvPicPr>
          <p:nvPr/>
        </p:nvPicPr>
        <p:blipFill>
          <a:blip r:embed="rId6"/>
          <a:stretch>
            <a:fillRect/>
          </a:stretch>
        </p:blipFill>
        <p:spPr>
          <a:xfrm>
            <a:off x="8289362" y="1714040"/>
            <a:ext cx="3552825" cy="3552825"/>
          </a:xfrm>
          <a:prstGeom prst="rect">
            <a:avLst/>
          </a:prstGeom>
        </p:spPr>
      </p:pic>
    </p:spTree>
    <p:extLst>
      <p:ext uri="{BB962C8B-B14F-4D97-AF65-F5344CB8AC3E}">
        <p14:creationId xmlns:p14="http://schemas.microsoft.com/office/powerpoint/2010/main" val="1873892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452671DAC23DB4E84CF1CC252D5654F" ma:contentTypeVersion="20" ma:contentTypeDescription="Create a new document." ma:contentTypeScope="" ma:versionID="1edee6334c6e772533c1687194404762">
  <xsd:schema xmlns:xsd="http://www.w3.org/2001/XMLSchema" xmlns:xs="http://www.w3.org/2001/XMLSchema" xmlns:p="http://schemas.microsoft.com/office/2006/metadata/properties" xmlns:ns2="e0a4c8bf-3d97-40f7-9b2a-baab9c82ee55" xmlns:ns3="99b25f86-c502-462b-a274-2a569e3ba1f1" targetNamespace="http://schemas.microsoft.com/office/2006/metadata/properties" ma:root="true" ma:fieldsID="83c2ecb8c4b805209fe4b6cadc24fbf3" ns2:_="" ns3:_="">
    <xsd:import namespace="e0a4c8bf-3d97-40f7-9b2a-baab9c82ee55"/>
    <xsd:import namespace="99b25f86-c502-462b-a274-2a569e3ba1f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3:MediaLengthInSeconds" minOccurs="0"/>
                <xsd:element ref="ns3:lcf76f155ced4ddcb4097134ff3c332f"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a4c8bf-3d97-40f7-9b2a-baab9c82ee55" elementFormDefault="qualified">
    <xsd:import namespace="http://schemas.microsoft.com/office/2006/documentManagement/types"/>
    <xsd:import namespace="http://schemas.microsoft.com/office/infopath/2007/PartnerControls"/>
    <xsd:element name="SharedWithUsers" ma:index="8"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9b25f86-c502-462b-a274-2a569e3ba1f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hidden="true" ma:internalName="MediaServiceAutoTags" ma:readOnly="true">
      <xsd:simpleType>
        <xsd:restriction base="dms:Text"/>
      </xsd:simpleType>
    </xsd:element>
    <xsd:element name="MediaServiceOCR" ma:index="14" nillable="true" ma:displayName="Extracted Text" ma:hidden="true" ma:internalName="MediaServiceOCR" ma:readOnly="true">
      <xsd:simpleType>
        <xsd:restriction base="dms:Note"/>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hidden="true" ma:internalName="MediaServiceKeyPoints" ma:readOnly="true">
      <xsd:simpleType>
        <xsd:restriction base="dms:Note"/>
      </xsd:simpleType>
    </xsd:element>
    <xsd:element name="MediaServiceLocation" ma:index="19" nillable="true" ma:displayName="Location" ma:hidden="true" ma:internalName="MediaServiceLocation" ma:readOnly="true">
      <xsd:simpleType>
        <xsd:restriction base="dms:Text"/>
      </xsd:simpleType>
    </xsd:element>
    <xsd:element name="MediaLengthInSeconds" ma:index="20" nillable="true" ma:displayName="Length (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8954d6d-18eb-40ca-b49c-b986784b9db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9b25f86-c502-462b-a274-2a569e3ba1f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1D7EA21-54A8-49E9-B713-EE812B10BC4B}">
  <ds:schemaRefs>
    <ds:schemaRef ds:uri="http://schemas.microsoft.com/sharepoint/v3/contenttype/forms"/>
  </ds:schemaRefs>
</ds:datastoreItem>
</file>

<file path=customXml/itemProps2.xml><?xml version="1.0" encoding="utf-8"?>
<ds:datastoreItem xmlns:ds="http://schemas.openxmlformats.org/officeDocument/2006/customXml" ds:itemID="{26A590D0-48B1-4E06-AFDE-EF9A848DAF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a4c8bf-3d97-40f7-9b2a-baab9c82ee55"/>
    <ds:schemaRef ds:uri="99b25f86-c502-462b-a274-2a569e3ba1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EA6D4B8-E394-479F-AFA5-A55B903C2DC3}">
  <ds:schemaRefs>
    <ds:schemaRef ds:uri="http://www.w3.org/XML/1998/namespace"/>
    <ds:schemaRef ds:uri="http://purl.org/dc/dcmitype/"/>
    <ds:schemaRef ds:uri="99b25f86-c502-462b-a274-2a569e3ba1f1"/>
    <ds:schemaRef ds:uri="http://schemas.microsoft.com/office/2006/documentManagement/types"/>
    <ds:schemaRef ds:uri="http://schemas.microsoft.com/office/2006/metadata/properties"/>
    <ds:schemaRef ds:uri="e0a4c8bf-3d97-40f7-9b2a-baab9c82ee55"/>
    <ds:schemaRef ds:uri="http://purl.org/dc/elements/1.1/"/>
    <ds:schemaRef ds:uri="http://schemas.microsoft.com/office/infopath/2007/PartnerControls"/>
    <ds:schemaRef ds:uri="http://schemas.openxmlformats.org/package/2006/metadata/core-properties"/>
    <ds:schemaRef ds:uri="http://purl.org/dc/terms/"/>
  </ds:schemaRefs>
</ds:datastoreItem>
</file>

<file path=docMetadata/LabelInfo.xml><?xml version="1.0" encoding="utf-8"?>
<clbl:labelList xmlns:clbl="http://schemas.microsoft.com/office/2020/mipLabelMetadata">
  <clbl:label id="{9a64e7ca-363f-441c-9aa7-4f85977c09f1}" enabled="0" method="" siteId="{9a64e7ca-363f-441c-9aa7-4f85977c09f1}" removed="1"/>
</clbl:labelList>
</file>

<file path=docProps/app.xml><?xml version="1.0" encoding="utf-8"?>
<Properties xmlns="http://schemas.openxmlformats.org/officeDocument/2006/extended-properties" xmlns:vt="http://schemas.openxmlformats.org/officeDocument/2006/docPropsVTypes">
  <TotalTime>5694</TotalTime>
  <Words>913</Words>
  <Application>Microsoft Office PowerPoint</Application>
  <PresentationFormat>Widescreen</PresentationFormat>
  <Paragraphs>96</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CoStar Group,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Geena Nazareth</dc:creator>
  <cp:lastModifiedBy>Cailin Knox</cp:lastModifiedBy>
  <cp:revision>211</cp:revision>
  <dcterms:created xsi:type="dcterms:W3CDTF">2020-02-10T19:26:09Z</dcterms:created>
  <dcterms:modified xsi:type="dcterms:W3CDTF">2025-10-17T19:32:03Z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0x010100B452671DAC23DB4E84CF1CC252D5654F</vt:lpwstr>
  </property>
  <property fmtid="{D5CDD505-2E9C-101B-9397-08002B2CF9AE}" pid="3" name="o69511912ce44b04b5ee867055776c6d">
    <vt:lpwstr>Apartments|1cd6aab3-39c1-4ec5-84c9-22979742a6d8</vt:lpwstr>
  </property>
  <property fmtid="{D5CDD505-2E9C-101B-9397-08002B2CF9AE}" pid="4" name="TaxCatchAll">
    <vt:lpwstr>14;#Apartments|1cd6aab3-39c1-4ec5-84c9-22979742a6d8</vt:lpwstr>
  </property>
  <property fmtid="{D5CDD505-2E9C-101B-9397-08002B2CF9AE}" pid="5" name="Apts_x0020_Internal_x0020_Keywords">
    <vt:lpwstr/>
  </property>
  <property fmtid="{D5CDD505-2E9C-101B-9397-08002B2CF9AE}" pid="6" name="h418904b2fa8471f9930418f94c9e067">
    <vt:lpwstr/>
  </property>
  <property fmtid="{D5CDD505-2E9C-101B-9397-08002B2CF9AE}" pid="7" name="h7363574b2bd4b98983068ffa9a9e158">
    <vt:lpwstr/>
  </property>
  <property fmtid="{D5CDD505-2E9C-101B-9397-08002B2CF9AE}" pid="8" name="Partnerships">
    <vt:lpwstr/>
  </property>
  <property fmtid="{D5CDD505-2E9C-101B-9397-08002B2CF9AE}" pid="9" name="d192869bc23a4fe49dfaefd6c1ed3303">
    <vt:lpwstr/>
  </property>
  <property fmtid="{D5CDD505-2E9C-101B-9397-08002B2CF9AE}" pid="10" name="Products">
    <vt:lpwstr>14;#Apartments|1cd6aab3-39c1-4ec5-84c9-22979742a6d8</vt:lpwstr>
  </property>
  <property fmtid="{D5CDD505-2E9C-101B-9397-08002B2CF9AE}" pid="11" name="Collateral_x0020_Type">
    <vt:lpwstr/>
  </property>
  <property fmtid="{D5CDD505-2E9C-101B-9397-08002B2CF9AE}" pid="12" name="Apts Internal Keywords">
    <vt:lpwstr/>
  </property>
  <property fmtid="{D5CDD505-2E9C-101B-9397-08002B2CF9AE}" pid="13" name="Collateral Type">
    <vt:lpwstr/>
  </property>
  <property fmtid="{D5CDD505-2E9C-101B-9397-08002B2CF9AE}" pid="14" name="MediaServiceImageTags">
    <vt:lpwstr/>
  </property>
</Properties>
</file>